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5"/>
  </p:notesMasterIdLst>
  <p:sldIdLst>
    <p:sldId id="256" r:id="rId2"/>
    <p:sldId id="259" r:id="rId3"/>
    <p:sldId id="291" r:id="rId4"/>
    <p:sldId id="260" r:id="rId5"/>
    <p:sldId id="327" r:id="rId6"/>
    <p:sldId id="328" r:id="rId7"/>
    <p:sldId id="261" r:id="rId8"/>
    <p:sldId id="332" r:id="rId9"/>
    <p:sldId id="333" r:id="rId10"/>
    <p:sldId id="334" r:id="rId11"/>
    <p:sldId id="340" r:id="rId12"/>
    <p:sldId id="341" r:id="rId13"/>
    <p:sldId id="342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DDDDDD"/>
    <a:srgbClr val="CCFFCC"/>
    <a:srgbClr val="99FF99"/>
    <a:srgbClr val="99FFCC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89" autoAdjust="0"/>
  </p:normalViewPr>
  <p:slideViewPr>
    <p:cSldViewPr>
      <p:cViewPr>
        <p:scale>
          <a:sx n="80" d="100"/>
          <a:sy n="80" d="100"/>
        </p:scale>
        <p:origin x="-2430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DADF6-E04C-4485-B99D-72854A4FBD9F}" type="datetimeFigureOut">
              <a:rPr lang="es-ES" smtClean="0"/>
              <a:t>10/05/2014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0160F-2111-4F05-95A2-8DE55A32A4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0124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0160F-2111-4F05-95A2-8DE55A32A4E8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3718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0160F-2111-4F05-95A2-8DE55A32A4E8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934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0160F-2111-4F05-95A2-8DE55A32A4E8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039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0160F-2111-4F05-95A2-8DE55A32A4E8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474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6A1E-D899-43E2-816D-2A2D4130A557}" type="datetimeFigureOut">
              <a:rPr lang="es-ES" smtClean="0"/>
              <a:t>10/05/2014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10A3-CD4F-4411-89EC-F0C518DA2F8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6A1E-D899-43E2-816D-2A2D4130A557}" type="datetimeFigureOut">
              <a:rPr lang="es-ES" smtClean="0"/>
              <a:t>10/05/2014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10A3-CD4F-4411-89EC-F0C518DA2F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6A1E-D899-43E2-816D-2A2D4130A557}" type="datetimeFigureOut">
              <a:rPr lang="es-ES" smtClean="0"/>
              <a:t>10/05/2014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10A3-CD4F-4411-89EC-F0C518DA2F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6A1E-D899-43E2-816D-2A2D4130A557}" type="datetimeFigureOut">
              <a:rPr lang="es-ES" smtClean="0"/>
              <a:t>10/05/2014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10A3-CD4F-4411-89EC-F0C518DA2F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6A1E-D899-43E2-816D-2A2D4130A557}" type="datetimeFigureOut">
              <a:rPr lang="es-ES" smtClean="0"/>
              <a:t>10/05/2014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10A3-CD4F-4411-89EC-F0C518DA2F8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6A1E-D899-43E2-816D-2A2D4130A557}" type="datetimeFigureOut">
              <a:rPr lang="es-ES" smtClean="0"/>
              <a:t>10/05/2014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10A3-CD4F-4411-89EC-F0C518DA2F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6A1E-D899-43E2-816D-2A2D4130A557}" type="datetimeFigureOut">
              <a:rPr lang="es-ES" smtClean="0"/>
              <a:t>10/05/2014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10A3-CD4F-4411-89EC-F0C518DA2F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6A1E-D899-43E2-816D-2A2D4130A557}" type="datetimeFigureOut">
              <a:rPr lang="es-ES" smtClean="0"/>
              <a:t>10/05/2014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10A3-CD4F-4411-89EC-F0C518DA2F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6A1E-D899-43E2-816D-2A2D4130A557}" type="datetimeFigureOut">
              <a:rPr lang="es-ES" smtClean="0"/>
              <a:t>10/05/2014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10A3-CD4F-4411-89EC-F0C518DA2F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6A1E-D899-43E2-816D-2A2D4130A557}" type="datetimeFigureOut">
              <a:rPr lang="es-ES" smtClean="0"/>
              <a:t>10/05/2014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10A3-CD4F-4411-89EC-F0C518DA2F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6A1E-D899-43E2-816D-2A2D4130A557}" type="datetimeFigureOut">
              <a:rPr lang="es-ES" smtClean="0"/>
              <a:t>10/05/2014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60D10A3-CD4F-4411-89EC-F0C518DA2F8B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C76A1E-D899-43E2-816D-2A2D4130A557}" type="datetimeFigureOut">
              <a:rPr lang="es-ES" smtClean="0"/>
              <a:t>10/05/2014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0D10A3-CD4F-4411-89EC-F0C518DA2F8B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851648" cy="1296144"/>
          </a:xfrm>
        </p:spPr>
        <p:txBody>
          <a:bodyPr>
            <a:normAutofit/>
          </a:bodyPr>
          <a:lstStyle/>
          <a:p>
            <a:pPr algn="ctr"/>
            <a:r>
              <a:rPr lang="es-ES" sz="6600" dirty="0" smtClean="0"/>
              <a:t>TEMA 15 :  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2564904"/>
            <a:ext cx="8208912" cy="3528392"/>
          </a:xfrm>
        </p:spPr>
        <p:txBody>
          <a:bodyPr>
            <a:noAutofit/>
          </a:bodyPr>
          <a:lstStyle/>
          <a:p>
            <a:pPr marL="457200" indent="-457200" algn="l">
              <a:buFontTx/>
              <a:buChar char="-"/>
            </a:pPr>
            <a:r>
              <a:rPr lang="es-ES" sz="2800" dirty="0" smtClean="0">
                <a:solidFill>
                  <a:srgbClr val="FFFF00"/>
                </a:solidFill>
              </a:rPr>
              <a:t>Gramática:     </a:t>
            </a:r>
            <a:r>
              <a:rPr lang="es-ES" sz="2800" dirty="0" smtClean="0"/>
              <a:t>El texto</a:t>
            </a:r>
          </a:p>
          <a:p>
            <a:pPr marL="457200" indent="-457200" algn="l">
              <a:buFontTx/>
              <a:buChar char="-"/>
            </a:pPr>
            <a:r>
              <a:rPr lang="es-ES" sz="2800" dirty="0" smtClean="0">
                <a:solidFill>
                  <a:srgbClr val="FFFF00"/>
                </a:solidFill>
              </a:rPr>
              <a:t>Ortografía:     </a:t>
            </a:r>
            <a:r>
              <a:rPr lang="es-ES" sz="2800" dirty="0" smtClean="0"/>
              <a:t>Los signos ortográficos</a:t>
            </a:r>
          </a:p>
          <a:p>
            <a:pPr marL="457200" indent="-457200" algn="l">
              <a:buFontTx/>
              <a:buChar char="-"/>
            </a:pPr>
            <a:r>
              <a:rPr lang="es-ES" sz="2800" dirty="0" smtClean="0">
                <a:solidFill>
                  <a:srgbClr val="FFFF00"/>
                </a:solidFill>
              </a:rPr>
              <a:t>Vocabulario:   </a:t>
            </a:r>
            <a:r>
              <a:rPr lang="es-ES" sz="2800" dirty="0" smtClean="0"/>
              <a:t>Coloquialismos y vulgarismos</a:t>
            </a:r>
          </a:p>
          <a:p>
            <a:pPr marL="457200" indent="-457200" algn="l">
              <a:buFontTx/>
              <a:buChar char="-"/>
            </a:pPr>
            <a:r>
              <a:rPr lang="es-ES" sz="2800" dirty="0" smtClean="0">
                <a:solidFill>
                  <a:srgbClr val="FFFF00"/>
                </a:solidFill>
              </a:rPr>
              <a:t>Escritura:</a:t>
            </a:r>
            <a:r>
              <a:rPr lang="es-ES" sz="2800" dirty="0" smtClean="0"/>
              <a:t>        El cómic </a:t>
            </a:r>
          </a:p>
          <a:p>
            <a:pPr marL="457200" indent="-457200" algn="l">
              <a:buFontTx/>
              <a:buChar char="-"/>
            </a:pPr>
            <a:r>
              <a:rPr lang="es-ES" sz="2800" dirty="0" smtClean="0">
                <a:solidFill>
                  <a:srgbClr val="FFFF00"/>
                </a:solidFill>
              </a:rPr>
              <a:t>Literatura:      </a:t>
            </a:r>
            <a:r>
              <a:rPr lang="es-ES" sz="2800" dirty="0" smtClean="0"/>
              <a:t>Clases de poemas</a:t>
            </a:r>
          </a:p>
          <a:p>
            <a:pPr algn="l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177055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5446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ES" sz="4000" b="1" dirty="0" smtClean="0">
                <a:solidFill>
                  <a:srgbClr val="0070C0"/>
                </a:solidFill>
              </a:rPr>
              <a:t>Literatura:   </a:t>
            </a:r>
            <a:r>
              <a:rPr lang="es-ES" sz="2800" b="1" dirty="0" smtClean="0">
                <a:solidFill>
                  <a:srgbClr val="C00000"/>
                </a:solidFill>
              </a:rPr>
              <a:t>Clase de poemas</a:t>
            </a:r>
          </a:p>
          <a:p>
            <a:pPr marL="0" indent="0">
              <a:lnSpc>
                <a:spcPct val="120000"/>
              </a:lnSpc>
              <a:buNone/>
            </a:pPr>
            <a:endParaRPr lang="es-ES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s-ES" sz="2400" b="1" dirty="0">
                <a:solidFill>
                  <a:srgbClr val="C00000"/>
                </a:solidFill>
              </a:rPr>
              <a:t>El poema</a:t>
            </a:r>
          </a:p>
          <a:p>
            <a:pPr marL="0" indent="0">
              <a:buNone/>
            </a:pPr>
            <a:r>
              <a:rPr lang="es-ES" sz="2000" dirty="0"/>
              <a:t>Un poema es un mensaje completo escrito en </a:t>
            </a:r>
            <a:r>
              <a:rPr lang="es-ES" sz="2000" b="1" dirty="0"/>
              <a:t>verso</a:t>
            </a:r>
            <a:r>
              <a:rPr lang="es-ES" sz="2000" dirty="0"/>
              <a:t>. Hay dos </a:t>
            </a:r>
            <a:r>
              <a:rPr lang="es-ES" sz="2000" dirty="0" smtClean="0"/>
              <a:t>clases  de </a:t>
            </a:r>
            <a:r>
              <a:rPr lang="es-ES" sz="2000" dirty="0"/>
              <a:t>poemas: estróficos y no estróficos</a:t>
            </a:r>
            <a:r>
              <a:rPr lang="es-ES" sz="2000" dirty="0" smtClean="0"/>
              <a:t>.</a:t>
            </a:r>
          </a:p>
          <a:p>
            <a:pPr marL="0" indent="0">
              <a:buNone/>
            </a:pPr>
            <a:endParaRPr lang="es-ES" sz="800" dirty="0"/>
          </a:p>
          <a:p>
            <a:r>
              <a:rPr lang="es-ES" sz="2000" dirty="0" smtClean="0"/>
              <a:t>Los </a:t>
            </a:r>
            <a:r>
              <a:rPr lang="es-ES" sz="2000" b="1" dirty="0"/>
              <a:t>poemas estróficos </a:t>
            </a:r>
            <a:r>
              <a:rPr lang="es-ES" sz="2000" dirty="0"/>
              <a:t>son los que tienen sus versos </a:t>
            </a:r>
            <a:r>
              <a:rPr lang="es-ES" sz="2000" dirty="0" smtClean="0"/>
              <a:t>agrupados  en </a:t>
            </a:r>
            <a:r>
              <a:rPr lang="es-ES" sz="2000" dirty="0"/>
              <a:t>estrofas. </a:t>
            </a:r>
            <a:r>
              <a:rPr lang="es-ES" sz="2000" dirty="0">
                <a:solidFill>
                  <a:srgbClr val="0070C0"/>
                </a:solidFill>
              </a:rPr>
              <a:t>Por ejemplo, el soneto</a:t>
            </a:r>
            <a:r>
              <a:rPr lang="es-ES" sz="2000" dirty="0" smtClean="0">
                <a:solidFill>
                  <a:srgbClr val="0070C0"/>
                </a:solidFill>
              </a:rPr>
              <a:t>.</a:t>
            </a:r>
          </a:p>
          <a:p>
            <a:endParaRPr lang="es-ES" sz="800" dirty="0"/>
          </a:p>
          <a:p>
            <a:r>
              <a:rPr lang="es-ES" sz="2000" dirty="0" smtClean="0"/>
              <a:t>Los </a:t>
            </a:r>
            <a:r>
              <a:rPr lang="es-ES" sz="2000" b="1" dirty="0"/>
              <a:t>poemas no estróficos </a:t>
            </a:r>
            <a:r>
              <a:rPr lang="es-ES" sz="2000" dirty="0"/>
              <a:t>son los que no tienen los versos </a:t>
            </a:r>
            <a:r>
              <a:rPr lang="es-ES" sz="2000" dirty="0" smtClean="0"/>
              <a:t>agrupados en </a:t>
            </a:r>
            <a:r>
              <a:rPr lang="es-ES" sz="2000" dirty="0"/>
              <a:t>estrofas. </a:t>
            </a:r>
            <a:r>
              <a:rPr lang="es-ES" sz="2000" dirty="0">
                <a:solidFill>
                  <a:srgbClr val="0070C0"/>
                </a:solidFill>
              </a:rPr>
              <a:t>Por ejemplo, el romance.</a:t>
            </a:r>
            <a:endParaRPr lang="es-ES" sz="20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es-ES" sz="2000" b="1" dirty="0">
              <a:solidFill>
                <a:srgbClr val="C0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es-ES" sz="2000" b="1" dirty="0" smtClean="0">
              <a:solidFill>
                <a:srgbClr val="C0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es-ES" sz="2000" b="1" dirty="0">
              <a:solidFill>
                <a:srgbClr val="C0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es-ES" sz="20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16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836712"/>
            <a:ext cx="8229600" cy="57606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sz="4000" b="1" dirty="0">
                <a:solidFill>
                  <a:srgbClr val="C00000"/>
                </a:solidFill>
              </a:rPr>
              <a:t>El </a:t>
            </a:r>
            <a:r>
              <a:rPr lang="es-ES" sz="4000" b="1" dirty="0" smtClean="0">
                <a:solidFill>
                  <a:srgbClr val="C00000"/>
                </a:solidFill>
              </a:rPr>
              <a:t>soneto</a:t>
            </a:r>
          </a:p>
          <a:p>
            <a:pPr marL="0" indent="0">
              <a:buNone/>
            </a:pPr>
            <a:endParaRPr lang="es-ES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s-ES" dirty="0" smtClean="0"/>
              <a:t>El </a:t>
            </a:r>
            <a:r>
              <a:rPr lang="es-ES" dirty="0"/>
              <a:t>soneto es un</a:t>
            </a:r>
            <a:r>
              <a:rPr lang="es-ES" b="1" dirty="0"/>
              <a:t> poema </a:t>
            </a:r>
            <a:r>
              <a:rPr lang="es-ES" dirty="0"/>
              <a:t>estrófico formado por catorce versos </a:t>
            </a:r>
            <a:r>
              <a:rPr lang="es-ES" dirty="0" smtClean="0"/>
              <a:t>endecasílabos agrupados </a:t>
            </a:r>
            <a:r>
              <a:rPr lang="es-ES" dirty="0"/>
              <a:t>en dos cuartetos y dos tercetos. El </a:t>
            </a:r>
            <a:r>
              <a:rPr lang="es-ES" dirty="0" smtClean="0"/>
              <a:t>esquema de </a:t>
            </a:r>
            <a:r>
              <a:rPr lang="es-ES" dirty="0"/>
              <a:t>los cuartetos es siempre el mismo: </a:t>
            </a:r>
            <a:r>
              <a:rPr lang="es-ES" b="1" dirty="0"/>
              <a:t>ABBA </a:t>
            </a:r>
            <a:r>
              <a:rPr lang="es-ES" b="1" dirty="0" err="1"/>
              <a:t>ABBA</a:t>
            </a:r>
            <a:r>
              <a:rPr lang="es-ES" b="1" dirty="0"/>
              <a:t>. </a:t>
            </a:r>
            <a:endParaRPr lang="es-ES" b="1" dirty="0" smtClean="0"/>
          </a:p>
          <a:p>
            <a:pPr marL="0" indent="0">
              <a:buNone/>
            </a:pPr>
            <a:r>
              <a:rPr lang="es-ES" dirty="0" smtClean="0"/>
              <a:t>El </a:t>
            </a:r>
            <a:r>
              <a:rPr lang="es-ES" dirty="0"/>
              <a:t>esquema </a:t>
            </a:r>
            <a:r>
              <a:rPr lang="es-ES" dirty="0" smtClean="0"/>
              <a:t>de los </a:t>
            </a:r>
            <a:r>
              <a:rPr lang="es-ES" dirty="0"/>
              <a:t>tercetos puede variar. He aquí un soneto de Lope de Vega</a:t>
            </a:r>
            <a:r>
              <a:rPr lang="es-ES" dirty="0" smtClean="0"/>
              <a:t>:</a:t>
            </a:r>
          </a:p>
          <a:p>
            <a:pPr marL="0" indent="0">
              <a:buNone/>
            </a:pPr>
            <a:endParaRPr lang="es-ES" sz="2300" dirty="0"/>
          </a:p>
          <a:p>
            <a:pPr marL="439738" indent="0">
              <a:buNone/>
            </a:pPr>
            <a:r>
              <a:rPr lang="es-ES" sz="2100" dirty="0">
                <a:solidFill>
                  <a:srgbClr val="0070C0"/>
                </a:solidFill>
              </a:rPr>
              <a:t>A</a:t>
            </a:r>
            <a:r>
              <a:rPr lang="es-ES" sz="2100" dirty="0"/>
              <a:t> Un soneto me manda hacer </a:t>
            </a:r>
            <a:r>
              <a:rPr lang="es-ES" sz="2100" dirty="0" err="1"/>
              <a:t>Violante</a:t>
            </a:r>
            <a:r>
              <a:rPr lang="es-ES" sz="2100" dirty="0"/>
              <a:t>;</a:t>
            </a:r>
          </a:p>
          <a:p>
            <a:pPr marL="439738" indent="0">
              <a:buNone/>
            </a:pPr>
            <a:r>
              <a:rPr lang="es-ES" sz="2100" dirty="0">
                <a:solidFill>
                  <a:srgbClr val="0070C0"/>
                </a:solidFill>
              </a:rPr>
              <a:t>B</a:t>
            </a:r>
            <a:r>
              <a:rPr lang="es-ES" sz="2100" dirty="0"/>
              <a:t> en mi vida me he visto en tal aprieto,</a:t>
            </a:r>
          </a:p>
          <a:p>
            <a:pPr marL="439738" indent="0">
              <a:buNone/>
            </a:pPr>
            <a:r>
              <a:rPr lang="es-ES" sz="2100" dirty="0">
                <a:solidFill>
                  <a:srgbClr val="0070C0"/>
                </a:solidFill>
              </a:rPr>
              <a:t>B</a:t>
            </a:r>
            <a:r>
              <a:rPr lang="es-ES" sz="2100" dirty="0"/>
              <a:t> catorce versos dicen que es soneto,</a:t>
            </a:r>
          </a:p>
          <a:p>
            <a:pPr marL="439738" indent="0">
              <a:buNone/>
            </a:pPr>
            <a:r>
              <a:rPr lang="es-ES" sz="2100" dirty="0">
                <a:solidFill>
                  <a:srgbClr val="0070C0"/>
                </a:solidFill>
              </a:rPr>
              <a:t>A</a:t>
            </a:r>
            <a:r>
              <a:rPr lang="es-ES" sz="2100" dirty="0"/>
              <a:t> burla burlando van los tres delante</a:t>
            </a:r>
            <a:r>
              <a:rPr lang="es-ES" sz="2100" dirty="0" smtClean="0"/>
              <a:t>.</a:t>
            </a:r>
          </a:p>
          <a:p>
            <a:pPr marL="439738" indent="0">
              <a:buNone/>
            </a:pPr>
            <a:endParaRPr lang="es-ES" sz="2100" dirty="0"/>
          </a:p>
          <a:p>
            <a:pPr marL="439738" indent="0">
              <a:buNone/>
            </a:pPr>
            <a:r>
              <a:rPr lang="es-ES" sz="2100" dirty="0">
                <a:solidFill>
                  <a:srgbClr val="0070C0"/>
                </a:solidFill>
              </a:rPr>
              <a:t>A</a:t>
            </a:r>
            <a:r>
              <a:rPr lang="es-ES" sz="2100" dirty="0"/>
              <a:t> Yo pensé que no hallara consonante,</a:t>
            </a:r>
          </a:p>
          <a:p>
            <a:pPr marL="439738" indent="0">
              <a:buNone/>
            </a:pPr>
            <a:r>
              <a:rPr lang="es-ES" sz="2100" dirty="0">
                <a:solidFill>
                  <a:srgbClr val="0070C0"/>
                </a:solidFill>
              </a:rPr>
              <a:t>B</a:t>
            </a:r>
            <a:r>
              <a:rPr lang="es-ES" sz="2100" dirty="0"/>
              <a:t> y estoy a la mitad de otro cuarteto;</a:t>
            </a:r>
          </a:p>
          <a:p>
            <a:pPr marL="439738" indent="0">
              <a:buNone/>
            </a:pPr>
            <a:r>
              <a:rPr lang="es-ES" sz="2100" dirty="0">
                <a:solidFill>
                  <a:srgbClr val="0070C0"/>
                </a:solidFill>
              </a:rPr>
              <a:t>B</a:t>
            </a:r>
            <a:r>
              <a:rPr lang="es-ES" sz="2100" dirty="0"/>
              <a:t> mas si me veo en el primer terceto,</a:t>
            </a:r>
          </a:p>
          <a:p>
            <a:pPr marL="439738" indent="0">
              <a:buNone/>
            </a:pPr>
            <a:r>
              <a:rPr lang="es-ES" sz="2100" dirty="0">
                <a:solidFill>
                  <a:srgbClr val="0070C0"/>
                </a:solidFill>
              </a:rPr>
              <a:t>A</a:t>
            </a:r>
            <a:r>
              <a:rPr lang="es-ES" sz="2100" dirty="0"/>
              <a:t> no hay cosa en los cuartetos que me espante</a:t>
            </a:r>
            <a:r>
              <a:rPr lang="es-ES" sz="2100" dirty="0" smtClean="0"/>
              <a:t>.</a:t>
            </a:r>
          </a:p>
          <a:p>
            <a:pPr marL="439738" indent="0">
              <a:buNone/>
            </a:pPr>
            <a:endParaRPr lang="es-ES" sz="2100" dirty="0"/>
          </a:p>
          <a:p>
            <a:pPr marL="439738" indent="0">
              <a:buNone/>
            </a:pPr>
            <a:r>
              <a:rPr lang="es-ES" sz="2100" dirty="0">
                <a:solidFill>
                  <a:srgbClr val="0070C0"/>
                </a:solidFill>
              </a:rPr>
              <a:t>C</a:t>
            </a:r>
            <a:r>
              <a:rPr lang="es-ES" sz="2100" dirty="0"/>
              <a:t> Por el primer terceto voy entrando</a:t>
            </a:r>
          </a:p>
          <a:p>
            <a:pPr marL="439738" indent="0">
              <a:buNone/>
            </a:pPr>
            <a:r>
              <a:rPr lang="es-ES" sz="2100" dirty="0">
                <a:solidFill>
                  <a:srgbClr val="0070C0"/>
                </a:solidFill>
              </a:rPr>
              <a:t>D</a:t>
            </a:r>
            <a:r>
              <a:rPr lang="es-ES" sz="2100" dirty="0"/>
              <a:t> y aun parece que entré con pie derecho;</a:t>
            </a:r>
          </a:p>
          <a:p>
            <a:pPr marL="439738" indent="0">
              <a:buNone/>
            </a:pPr>
            <a:r>
              <a:rPr lang="es-ES" sz="2100" dirty="0">
                <a:solidFill>
                  <a:srgbClr val="0070C0"/>
                </a:solidFill>
              </a:rPr>
              <a:t>C</a:t>
            </a:r>
            <a:r>
              <a:rPr lang="es-ES" sz="2100" dirty="0"/>
              <a:t> pues fin con este verso le voy dando</a:t>
            </a:r>
            <a:r>
              <a:rPr lang="es-ES" sz="2100" dirty="0" smtClean="0"/>
              <a:t>.</a:t>
            </a:r>
          </a:p>
          <a:p>
            <a:pPr marL="439738" indent="0">
              <a:buNone/>
            </a:pPr>
            <a:endParaRPr lang="es-ES" sz="2100" dirty="0"/>
          </a:p>
          <a:p>
            <a:pPr marL="439738" indent="0">
              <a:buNone/>
            </a:pPr>
            <a:r>
              <a:rPr lang="es-ES" sz="2100" dirty="0">
                <a:solidFill>
                  <a:srgbClr val="0070C0"/>
                </a:solidFill>
              </a:rPr>
              <a:t>D</a:t>
            </a:r>
            <a:r>
              <a:rPr lang="es-ES" sz="2100" dirty="0"/>
              <a:t> Ya estoy en el segundo, y aun sospecho</a:t>
            </a:r>
          </a:p>
          <a:p>
            <a:pPr marL="439738" indent="0">
              <a:buNone/>
            </a:pPr>
            <a:r>
              <a:rPr lang="es-ES" sz="2100" dirty="0">
                <a:solidFill>
                  <a:srgbClr val="0070C0"/>
                </a:solidFill>
              </a:rPr>
              <a:t>C</a:t>
            </a:r>
            <a:r>
              <a:rPr lang="es-ES" sz="2100" dirty="0"/>
              <a:t> que estoy los trece versos acabando:</a:t>
            </a:r>
          </a:p>
          <a:p>
            <a:pPr marL="439738" indent="0">
              <a:buNone/>
            </a:pPr>
            <a:r>
              <a:rPr lang="es-ES" sz="2100" dirty="0">
                <a:solidFill>
                  <a:srgbClr val="0070C0"/>
                </a:solidFill>
              </a:rPr>
              <a:t>D</a:t>
            </a:r>
            <a:r>
              <a:rPr lang="es-ES" sz="2100" dirty="0"/>
              <a:t> contad si son catorce, y está hecho.</a:t>
            </a:r>
          </a:p>
        </p:txBody>
      </p:sp>
    </p:spTree>
    <p:extLst>
      <p:ext uri="{BB962C8B-B14F-4D97-AF65-F5344CB8AC3E}">
        <p14:creationId xmlns:p14="http://schemas.microsoft.com/office/powerpoint/2010/main" val="388223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s-ES" b="1" dirty="0">
                <a:solidFill>
                  <a:srgbClr val="C00000"/>
                </a:solidFill>
              </a:rPr>
              <a:t>El </a:t>
            </a:r>
            <a:r>
              <a:rPr lang="es-ES" b="1" dirty="0" smtClean="0">
                <a:solidFill>
                  <a:srgbClr val="C00000"/>
                </a:solidFill>
              </a:rPr>
              <a:t>romance</a:t>
            </a:r>
          </a:p>
          <a:p>
            <a:pPr marL="0" indent="0">
              <a:buNone/>
            </a:pPr>
            <a:endParaRPr lang="es-ES" sz="1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s-ES" sz="2000" dirty="0"/>
              <a:t>El romance es un poema formado por un número indefinido </a:t>
            </a:r>
            <a:r>
              <a:rPr lang="es-ES" sz="2000" dirty="0" smtClean="0"/>
              <a:t>de  versos </a:t>
            </a:r>
            <a:r>
              <a:rPr lang="es-ES" sz="2000" dirty="0"/>
              <a:t>octosílabos, de los que solo riman los pares en asonante</a:t>
            </a:r>
            <a:r>
              <a:rPr lang="es-ES" sz="2000" dirty="0" smtClean="0"/>
              <a:t>.</a:t>
            </a:r>
          </a:p>
          <a:p>
            <a:pPr marL="0" indent="0">
              <a:buNone/>
            </a:pPr>
            <a:endParaRPr lang="es-ES" sz="1600" dirty="0"/>
          </a:p>
          <a:p>
            <a:pPr marL="808038" indent="0">
              <a:buNone/>
            </a:pPr>
            <a:r>
              <a:rPr lang="es-ES" sz="1600" dirty="0">
                <a:solidFill>
                  <a:srgbClr val="00B0F0"/>
                </a:solidFill>
              </a:rPr>
              <a:t>_</a:t>
            </a:r>
            <a:r>
              <a:rPr lang="es-ES" sz="1600" dirty="0"/>
              <a:t> Por el mes era de mayo,</a:t>
            </a:r>
          </a:p>
          <a:p>
            <a:pPr marL="808038" indent="0">
              <a:buNone/>
            </a:pPr>
            <a:r>
              <a:rPr lang="es-ES" sz="1600" dirty="0">
                <a:solidFill>
                  <a:srgbClr val="00B0F0"/>
                </a:solidFill>
              </a:rPr>
              <a:t>a</a:t>
            </a:r>
            <a:r>
              <a:rPr lang="es-ES" sz="1600" dirty="0"/>
              <a:t> cuando hace la calor,</a:t>
            </a:r>
          </a:p>
          <a:p>
            <a:pPr marL="808038" indent="0">
              <a:buNone/>
            </a:pPr>
            <a:r>
              <a:rPr lang="es-ES" sz="1600" dirty="0">
                <a:solidFill>
                  <a:srgbClr val="00B0F0"/>
                </a:solidFill>
              </a:rPr>
              <a:t>_</a:t>
            </a:r>
            <a:r>
              <a:rPr lang="es-ES" sz="1600" dirty="0"/>
              <a:t> cuando canta la calandria</a:t>
            </a:r>
          </a:p>
          <a:p>
            <a:pPr marL="808038" indent="0">
              <a:buNone/>
            </a:pPr>
            <a:r>
              <a:rPr lang="es-ES" sz="1600" dirty="0">
                <a:solidFill>
                  <a:srgbClr val="00B0F0"/>
                </a:solidFill>
              </a:rPr>
              <a:t>a</a:t>
            </a:r>
            <a:r>
              <a:rPr lang="es-ES" sz="1600" dirty="0"/>
              <a:t> y responde el ruiseñor.</a:t>
            </a:r>
          </a:p>
        </p:txBody>
      </p:sp>
    </p:spTree>
    <p:extLst>
      <p:ext uri="{BB962C8B-B14F-4D97-AF65-F5344CB8AC3E}">
        <p14:creationId xmlns:p14="http://schemas.microsoft.com/office/powerpoint/2010/main" val="262541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>
                <a:solidFill>
                  <a:srgbClr val="C00000"/>
                </a:solidFill>
              </a:rPr>
              <a:t>Francisco de </a:t>
            </a:r>
            <a:r>
              <a:rPr lang="es-ES" b="1" dirty="0" smtClean="0">
                <a:solidFill>
                  <a:srgbClr val="C00000"/>
                </a:solidFill>
              </a:rPr>
              <a:t>Quevedo</a:t>
            </a:r>
          </a:p>
          <a:p>
            <a:pPr marL="0" indent="0">
              <a:buNone/>
            </a:pPr>
            <a:endParaRPr lang="es-ES" sz="1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s-ES" sz="2000" dirty="0"/>
              <a:t>Quevedo es uno de los </a:t>
            </a:r>
            <a:r>
              <a:rPr lang="es-ES" sz="2000" dirty="0" smtClean="0"/>
              <a:t>autores  más </a:t>
            </a:r>
            <a:r>
              <a:rPr lang="es-ES" sz="2000" dirty="0"/>
              <a:t>destacados de la </a:t>
            </a:r>
            <a:r>
              <a:rPr lang="es-ES" sz="2000" dirty="0" smtClean="0"/>
              <a:t>literatura española</a:t>
            </a:r>
            <a:r>
              <a:rPr lang="es-ES" sz="2000" dirty="0"/>
              <a:t>. Toda su obra, </a:t>
            </a:r>
            <a:r>
              <a:rPr lang="es-ES" sz="2000" dirty="0" smtClean="0"/>
              <a:t>tanto narrativa </a:t>
            </a:r>
            <a:r>
              <a:rPr lang="es-ES" sz="2000" dirty="0"/>
              <a:t>como poética, es </a:t>
            </a:r>
            <a:r>
              <a:rPr lang="es-ES" sz="2000" dirty="0" smtClean="0"/>
              <a:t>de una </a:t>
            </a:r>
            <a:r>
              <a:rPr lang="es-ES" sz="2000" dirty="0"/>
              <a:t>calidad excepcional.</a:t>
            </a:r>
          </a:p>
          <a:p>
            <a:pPr marL="0" indent="0">
              <a:buNone/>
            </a:pPr>
            <a:r>
              <a:rPr lang="es-ES" sz="2000" dirty="0"/>
              <a:t>En su poesía trató temas </a:t>
            </a:r>
            <a:r>
              <a:rPr lang="es-ES" sz="2000" dirty="0" smtClean="0"/>
              <a:t>muy variados </a:t>
            </a:r>
            <a:r>
              <a:rPr lang="es-ES" sz="2000" dirty="0"/>
              <a:t>y utilizó tonos </a:t>
            </a:r>
            <a:r>
              <a:rPr lang="es-ES" sz="2000" dirty="0" smtClean="0"/>
              <a:t>muy diferentes</a:t>
            </a:r>
            <a:r>
              <a:rPr lang="es-ES" sz="2000" dirty="0"/>
              <a:t>. Así, la seriedad </a:t>
            </a:r>
            <a:r>
              <a:rPr lang="es-ES" sz="2000" dirty="0" smtClean="0"/>
              <a:t>y el </a:t>
            </a:r>
            <a:r>
              <a:rPr lang="es-ES" sz="2000" dirty="0"/>
              <a:t>intenso sentimiento de </a:t>
            </a:r>
            <a:r>
              <a:rPr lang="es-ES" sz="2000" dirty="0" smtClean="0"/>
              <a:t>sus composiciones amorosas  contrastan </a:t>
            </a:r>
            <a:r>
              <a:rPr lang="es-ES" sz="2000" dirty="0"/>
              <a:t>con el humor y la </a:t>
            </a:r>
            <a:r>
              <a:rPr lang="es-ES" sz="2000" dirty="0" smtClean="0"/>
              <a:t>ironía de </a:t>
            </a:r>
            <a:r>
              <a:rPr lang="es-ES" sz="2000" dirty="0"/>
              <a:t>otros poemas suyos. Pero</a:t>
            </a:r>
            <a:r>
              <a:rPr lang="es-ES" sz="2000" dirty="0" smtClean="0"/>
              <a:t>,  por </a:t>
            </a:r>
            <a:r>
              <a:rPr lang="es-ES" sz="2000" dirty="0"/>
              <a:t>encima de todo, lo que </a:t>
            </a:r>
            <a:r>
              <a:rPr lang="es-ES" sz="2000" dirty="0" smtClean="0"/>
              <a:t>más asombra </a:t>
            </a:r>
            <a:r>
              <a:rPr lang="es-ES" sz="2000" dirty="0"/>
              <a:t>de este autor es </a:t>
            </a:r>
            <a:r>
              <a:rPr lang="es-ES" sz="2000" dirty="0" smtClean="0"/>
              <a:t>su prodigioso </a:t>
            </a:r>
            <a:r>
              <a:rPr lang="es-ES" sz="2000" dirty="0"/>
              <a:t>dominio del </a:t>
            </a:r>
            <a:r>
              <a:rPr lang="es-ES" sz="2000" dirty="0" smtClean="0"/>
              <a:t>lenguaje. Quevedo </a:t>
            </a:r>
            <a:r>
              <a:rPr lang="es-ES" sz="2000" dirty="0"/>
              <a:t>fue capaz de </a:t>
            </a:r>
            <a:r>
              <a:rPr lang="es-ES" sz="2000" dirty="0" smtClean="0"/>
              <a:t>inventar términos </a:t>
            </a:r>
            <a:r>
              <a:rPr lang="es-ES" sz="2000" dirty="0"/>
              <a:t>o de </a:t>
            </a:r>
            <a:r>
              <a:rPr lang="es-ES" sz="2000" dirty="0" smtClean="0"/>
              <a:t>realizar asociaciones </a:t>
            </a:r>
            <a:r>
              <a:rPr lang="es-ES" sz="2000" dirty="0"/>
              <a:t>de palabras </a:t>
            </a:r>
            <a:r>
              <a:rPr lang="es-ES" sz="2000" dirty="0" smtClean="0"/>
              <a:t>que sorprenden </a:t>
            </a:r>
            <a:r>
              <a:rPr lang="es-ES" sz="2000" dirty="0"/>
              <a:t>al lector.</a:t>
            </a:r>
          </a:p>
        </p:txBody>
      </p:sp>
      <p:sp>
        <p:nvSpPr>
          <p:cNvPr id="2" name="AutoShape 2" descr="data:image/jpeg;base64,/9j/4AAQSkZJRgABAQAAAQABAAD/2wCEAAkGBxMTEhQUEhQVFhQWFxgXFxcXGBUYFxgUGBgYGBUUGBccHCggGBolHBQaITEhJykrLi4uGB8zODMsNygtLiwBCgoKDg0OGhAQGywkHCQsLCwsLCwsLCwsLCwsLCwsLCwsLCwsLCwsLCwsLCwsLCwsLCwsLCwsLCw3LCwsLCw3LP/AABEIAM4A9QMBIgACEQEDEQH/xAAcAAABBAMBAAAAAAAAAAAAAAAABAUGBwECAwj/xABIEAACAQIDBAYDDgQFAwUBAAABAgMAEQQSIQUGMUEHEyJRYXEykrEIFBczNUJTcoGRobPT1CNSVNEVJYLB8GLD4RZDRKLxJP/EABoBAQADAQEBAAAAAAAAAAAAAAABAwQCBQb/xAAmEQACAgEEAgICAwEAAAAAAAAAAQIRAwQSITETUQVBFCIVMmFC/9oADAMBAAIRAxEAPwCjaKKsLo16P49pxuWdkZGI0IAsBHbTITe7nnyFAV7RV5YjoOgQZnxLKO8so/7dJcB0PYSYkRYwsV4gMLjzBiFRaBS9FXr8BUP9S3rL+nWrdBsA44kj/Wv6dLQooyir0PQXDe3vlvXX9OsHoNgAucUbd+df06WCjKKvQdBcNr++Wt35lt+XWfgJhtf3w1u/Mv6dLBRVFXsOgiL+of1l/SoboIiGpxD+sP06WCiaKvSPoLhbhiWPkyn/ALVajoNhzZffLZrXtmW9u+3VXqbBRtFXqvQVCeGJY/6l/TrPwDxf1DesP0qiwUTRV7HoIi/qG9Zf06PgHi/qH9Zf0qkFE0Ve/wAA0f8AUP6w/So+AaP+of1h+lQFEUVe/wAA0X9Q/rD9Ks/ALH/UP6y/p0BQ9FXx8Asf9Q/rD9Oj4BY/6h/WH6dAUPRV8fAJH9O/rL+nR8Akf9Q/rL+nQFD0VfHwCR/Tv6w/To+ASP6d/WX9OgKHoq+PgEj+nf1l/TqnN6NmrhsVJChJVMouSCblFY6gC+pPIUA1UUUUAVfHucfi5/rN7Iqoer49zj8XP9ZvZFQEq3xxn+a7Pik+J7Tm/ol9QoPI+VNu91jjc+F1Y4WbrSnDKBZb253qwNrbHhxAAmQNY3HIg94I1FRjdfZsmFxGJjaFjHJJmjkuCMlgCrEm9VSXJ2mMW1ixxAyklU2cxOUmwcjQm3zjTjsTCGbDBZCGmEAK9kgIBY2a/FiV/Gp2mFRfRRR5Af2pNjdqwRfGSIumtyBUbSVJvors55cNjsdICCydXCmugUBSw8zSDG4lfekSBrytLhw4F8oVRc+PDjU+Xe7AnshwR4ISv32tSrDbdwbmyyR37tAfxFctpc2dVL0V7jZZEx7daJP8PmkPJsubJYEW4LepjuXslkwjxSszIzv1eYnMIjouvEU9SbQj8DSeTancKx5PkMUHR0sUpfRH9woC82JaR2fqZDBEGJsI14HxOvHwrvvxi5BPgo1+Lebt62BIHZVj3E04rjQNQACeNtPtpNtLEo62dQ1tRfke8d1Z38qvpFi0smyIx74FZXjkQQj32I53RiRbKbWOlhewpJtWTExiZoWJIxDNG2paSONScl/nLrT9kiysoiTKxzEEA3PefGlBnQlboOz6OmgvobVy/lPSL1o5Eawm2XjGC0IieKTESi9s7jMQpJ7tNPClmxttxY6KWJpJIisQkhBchtQSTcekc1hbup5Xq2XI6KU1sCosB4d1EWGw0ZUpCoKLZT3Dup/KL7Ry9IyIYnGTJLIZmcgYSLrDmN0dmAaRR/NYfjUih28w2hBIGY4Z197gm9i1gVc+J1pXMY2Dho1OcWbQag8ia7YFkSNEyKQno3FyPHzovlKXQeklXQv2vj8RnkEAu3WRKo5BLFnY+fCmmLGbTkVW6t0Iz3tbtXtl7J7qdRtTW+UXOl/Cuq7WNT/KP0V/iT9HTYLTiRBOe20V3HK4ayHwJFSS9RlNrgEm2ptf7OFd/wDH/wDprRD5LH9nD0uT0SCs0zYbbik2YWpXh9oK7uguClr30vfmO8VtxajHk/qyiUJR7F16DXNHB4G/96GcDUmw8avs4OlFaI4PA3repAV5A6RPlHEea/lpXr8V5A6Q/lHEea/lpQEcooooAq+Pc4fFz/Wb2RVQ9Xx7nD4uf6zeyKgLqrU1sTSfGzBUZj81SfuF/wDaoYIJ0k72tCpgwzWm+c3JQeA86rvZe7sshE2OclSAdWuWPLy4UYGJsXiWaS5LsWby7vup/wB4Gy9hQFCKAB4d/nWLLNnsaPArSHPZ+KS4VAABoFA7qdIcDDM4WRAb+FiPI8RSLc2yRFrAsx0JHAeBp5SMl8x4+FRBWXZ3TcehqRZMNihh2uYnBMLcwBqUJ507SsBrW+9Kjq45PnRkN9nAj7jTZjAuftXYtqBx0Phw514mvxKOQqxNyRu2PjADF1CngbjXlpWMROnC4v50hj2RCFK5QVPfrzvaunvdVFkUL9mv31ie36NMYs2kIrUmtTwrANQaFwbBjRmNaGgGgNmat0m0rnegUFI69bXRJaTitxLY2sTSrOGkdJ5gouazFMGFxrXBMWrFhwtxvbj51gOwcBVXIed7fhU7WcHSfGhDxsSbX5X5a03bX3olhkDAgsVyLoNASdb8+NN+8GMGcxqbNpbmCeHDvrT/ANOSNFnY5jbUfNU8rV7GjhshaM04b3ydF3pnUaSHmTbSpBsXfBXA98M9r34Cxt387VWWMWRGKZfM3007q4R4xrka3Xl3VvjJ9lOTCuqPSmBxKSIHjIKtqCOFKb1Se7O80+HDZDeNrWDA5VPMAjhc1aO7m3lxMXWaKQcri/Bh491aseRSPPyYnAfBXkDpD+UcR5r+WlevEcGxBBB4GvIfSH8o4jzX8tKuKiOUUUUAVfHucfi5/rN7Iqoer39zj8XP9ZvZFQFzSyhQSxAA1JPC1QzfzeOIYGXqnUswyaHUBtCR9la9Kc8iwRqjBQ0lmJ4cLi/21WeMU+gMzXtnRtQRz8jWbJlrg26bTKa3Wdt0Gu4Cjx8h50/7ViDSWvqTzpfuxFHBAREgZnJsTqco4D8Kh+2No5XckENm4k3trwtwrLPo9PBL966JtLIYI1019Gw7/wD8pfHtMqBYXPzieA8Ki+N24jFCxASJOJt2pCAFphl28b5Y2uSbaa6+FQ5uJYoqf9yZ7d2sXtGpuzsBbwvr+Fd2kzNo1wuhFrfjTVsPBMi55T2yNL8VH96WN1mcW1W2vo6mvH1WXyyG1LoUhmub2+yhzST32CTnBXWw460NGwGjfbWSiyJ1JovWhrJqDs2JvWBWKwDQUb0Vi9ZtQg2W1driuJjrXEYcOBZrW101+w0Ss4kzWXZiOrD0cxuSOff5VrKYQC3Exre9zyv3aHhWy4aUOT1gKkWAIv8A+K4bVskEiki+U2sLXPkKujbkkUyfAybNjEkjSya5RcebHu8qkabdHUlEX0Trc8ahuHWdMyxBS4yntGw07VvHSjBpiJUSQFV98OY7cwASSQfvr3McaSKt8WkmO218NoHI0ccRrqRr9tNE5VVvlu3A6a2PeefClWKneGJVLloSzRgH0ldeJF+IvSZMPI8ZkUBsp9EW17/trlx2su3KcHf0N6bQORokACtdteIPgeVPm7u3GgEiXBDkWDcCWAW9RQsVcixysLg21F73BrDB0K3JZCoN7ej3X8KuVmOST4ZdO4G0jJ2M5IRcpU8nDW7J5ivPPSJ8o4jzT8tKtrox26I5Sjahzy01J0tVS9IfyhiPNPy0rbido87NGpEcoooq0qCr39zl8VP9ZvZFVEVe/ucvisR9ZvZFQCfpE2l75x5iznqo2C25AjV2HeacMVstIzHK7qCyi68WYD0SO8kVB9s41RtJ2Po++WJU/OAaxH3VaWKw+FGLwTBFEbRSGPu60WKqfG1/urHONuzfjybIqhqkxb4SWLTTILL3E3uKMXsqGT+K8aoXPZBbiTzy91KMRkZlmmN1UXe/eNco/wCc6imF242KxwGW4ddRyRE1XKOWg1qjaat3KYs3o2PGsqxu1+siVohwVWHplrDnyp12XsSGFFZAM38zjn4DlWuCjOKmGJk0UErGv/QvZW/t+2nCfEqztAQb5QR3EV5mqzW9sfouxRdc9nGLGkFhMpsODAEggjU+Fq7ohAJjsb6jyrsuFBTISdRYnwrjFC0bhRdo7WB5g/2tWBtPou5QdcNAw1PKgtWcRGL6iuSrYf3rguSN6L1rWaEm16xWKLUBmsg1oa2jFCGdve4PpEnwJ/tSU7OiRGXOwDE8W4X7qWhb6A2pPPhkNiVLFdQNTc+ypjLkpkgwSIhADkkDgTe477U072Yp4SGC5lksdeNhbsHwp7wkaqWfKBoCSeNv9qiW+GMbKRICGJui9yaa1r0sbyGbIxrx2MMmJDQAsW1C/wDUVswtzB7qlW3cIuHw8ETGzKoa40IcsSdPCpF0d7sxwQiZwGkYBsx+aO4d1QrpNxeaYveyqARbnxAH22r2pxpJFGKW7J/iDAbpyYtyyyrmQglO1pmGjWOmvhUlOwXw+GYEqTrYrbRrWtUC2HvTPmtAVR5MqEgcAOHtNWzi4FTBxoHDNxLfzNxY1GSH6X9hzlGdLplL7axBz/xFswUAd3K96RpKbkZiL2B1FrCu+9cjviCOOYgADW/cKP8ACve2V8TovHJfVtNLDkK7xxuInJJkx6OdlCXEWc2UHMtjYkqNLeFVh0hD/MMR5p+WlW50SbbimxLXADkWjA4KOdu8nvqpOkP5RxHmn5aVrxKkYM7uRHKKKKtKQq9/c5fFz/Xb2Q1RFXv7nL4uf67eyGoYK+6QU6rHTqDwmYi3nf8A3qxujzFDHbOeBz/GhJeJvnAjUEfb7arLpHb/ADHFeEre2nvoV2oItoIjGwluv220/EVS48GqL/QkO1HklwsSk2zsxk5aKbFSRzJphwu00ilcRxhWMfVhrkkAkZjfvIFvtqV71QLhZpIQ4ZXLOqHiubVrDuqM7R2KYuqk9JJRfMOFwCQPCskrimbcbU6LBw8gMaECwKrYd2nCtggzXtra1+dqS7OxAkjjZdAVtbutpanFVr5zJe5m+kkd400rLi1dEGlaYgVUcpjdJqa5MK6PxrW1dF6ZoprY1grWSaAwBWbUA0E0JM2rKitL1lWoGK4zWslze2hrEbVuhF6grZzhjVEbNdrg3ve5v5VFN4tmCXtCQsyDKL8G55B3276mY0N63aJCtrDn+PGr8Gd4nZnyQsQ4De9WwwhZTHLlAIbS4towPMWqHbclz3ewyi9ieBIHf99TOTCI2XMoNuF+VJfezSK6HDqBqqgsLAd9rcda9KOt8jW4rUfFFpIgG7mAMyvLHlBi1J4cePnwrptPet0XLfUAgWPf3Vw2hsJsMXjBZRJrZW148x3Ui2NhIkYyzkMsZ7KH0nfgq27u+t8ds3aZUp0h4wGJTAw++8QufESX6iJuQ+kYfjUF2xtWTFSNJOxZjw10UdwFOO8UWIndp5OJ0C8gvJR3Co5WrGlXBkk23bJ90MyH/Eoh4n7rGo30h/KOI80/LSpX0GqDtFb8lJHnY1E+kL5QxHmn5aVZEoy9kdooorsqCr39zl8VP9dvZDVEVe/ucvip/rt7IqMFadIo/wAxxRve8re23+1MWAxTRSLIhsyMGU9xGoqUdKEIG0sTlGme/wBvP8ai0Sa1VfBpgrQ6Yna+ImnM7uTIxvf/AMd1qlGyN4SmH6nE9pAcyHmjG/4XqL4LLmH/ADWnuPCCRSrcx93dVE3fDLoPa+CZ7sbViOHXKblSc3mbkfYakmA2iklgt768RwItcfjVQbtbZGGlRXAyqxVj3qe/v11q0tlbVhcnqiPK1j4m1eJrdN43aXZvx5N5IAa3mFxSOJyeFLRrpXmM7fDEDQ1yaO2tOLR1wmW/ChZGQ3tQRcUoaGueQ1JbZyC1giuvV0EVJNnLLWypW9qwENQLMhq3U1zC1kD20ORQWvWAa1Va6FNP96hPk4k6EsmMsLgXA/EjjbwFc5cayRTTEdmNSSPH5q+dzc+dL8Nho4wGcqoA0JIGnOqv6Rt680ggw73gUAm17O9ze55jhXoaTTvLLgxZclGmDnaaVpHJZuJ8zy8hS2TDpcMwFxrembdHElhISNSQfDhwpbt+f+GR3+deu41KjNJnHaWNSzD2VCJo9T507zSqF0GppCEvc2PlWjG6Kyc9BkBOPDDgFN6iPSH8o4jzT8tKtPoIwISWYkdrKtjx0J1qrOkP5RxHmn5aVfB2UZeyOUUUVYVBV7+5y+Kn+u3shqiKvf3OPxc/129kVQ+gR3fTDQvipOtPbzMD53NtajmN3dYDPGcw428PCle+c98diba/xW18jal+6yNLf+WNGZiToqjXU1kd3wa49EZw2HKt2gQfGnzCHmOVTrYmBhRVfEqHLXKoddLaad/j410wu56TyZomWFOa2J+69cSs7XKsqna+xSqmVTpe5BvpSXZW25YCCp9G9r+PEVa+291giSIuIRrD0WXVtdRUZTo3EilopSdQNQBqeXHjXaakqkSpNcivd7fSQsmdgVbQi3aU9/lU3j2sMyjUXvYkEBrcbE8ar0bHiwTq7EsQoyi3pOSRr3KLc6l8OKZlRsTKGynOqggAAcLAeGlefqNHjlyuDVjyykO6YxydALX4f+RSvOKbcNtOGRxlJUEFrAXNhx4+dLcDtPCiNGlkGZ8xVQNTYkBbD51YHocjf6nTzKPZ2GormEpBiccssxVXMMaJmkGUGQNyT7tT3VIMLtXB5dJlIGUXPE5hppz+yoegypEflxQ1slc2iP8AwVJtoSQQgGRwASLad+g9tJpdp4S1uuS5OUa3u17cBx1rj8LN6I/MQz+9n7q0aNu40r2ltCPCsgnmQ5iQBa1OkW0cKUMmdSFOU2/m42HfVi+PysPW0uiPOhHpac7c60RHPAAC5Avb+9Idq72QyOCjFAWUKdARED2nbuvypsO+CRuV6olM2XO+ot/ML1b/AB7XbOo55TXBLmMSA3JLKuZsovYd5HKo1tPfeCI/wkaS3HMcov5Vw2ptyKVc0cnVueBTQtbkQPSqNbVjWZEcsFmvkkNrXsfSYcrXq7FoodsrySmuyO7zbySzSMXN2J7zlUclA4fbUejGZu/XWpo+6cUhJ98RXFixGa2ptYaV0bdSKHEBetDCwJ0IGfUhR36D8a9XHKCjUUZHbYp2XCsUYA08e+uGOhLsMoZtNAO+pRu5hMO4Jls7AnNc9lSDoijmQOJqTzQYXsMsSBlGlvblHGqOnZd45PorA7AlVA0kRVRzYEjX2VjqQls+U9wUaW7zU7xm1ihaIMMkym6n5oHG3cDVd4lit2AJjBKh9bWB767qyuVp0yfdEm1QcY0QAAZD+FVN0h/KOI81/LSp50RSf5ih5HMP/qagfSH8o4jzT8tK04ejLl7I5RRRVxWFXv7nL4uf6zeyGqIq9/c4/Fz/AFm9kNQwVtvZGRi8RxFppNP9RqXbo7Oz7PxBN7g59OJUdkjysTTfvrgy+0sSANOtt99gRT9tXZ8uHMMGUrFkbNluWZmS/oj0gthWd9mn/kdtqYKRo1eE5hCqSiTS7RstmQgcNVNNz7ZbOFTUBMxAIvbwPPypJvTvCuBwy4WD4xlHXPqLk6geA14edVbFjnQ3ViDrr51W8W92X4M21Uy2dpY5ZYgxIRlGdO1YsF1I4+Fdd3dgGSKPENLKrSkyWQAhdW0BNVA+KZrAnQcB3X42q1eivGGUNCxNguYansm9tPvqnOnhhaLHJZCRYncRZcNIyyuzlAFDgX7I4X8bfjUUGGSOyqLHKLBuKsvFDf5pqwsRIyZCHIKaWt6QPjS2ZI5BfIuYi2awv99eb+fuqzvFB4ynNqT3kvGzKWVgbfNPzreBqd9Fe7qvCkssjkxsbIbZb3urD770oGDAJzRi/wDNxFvwpdFiiqZBoOVtKs/PUFwjqeJ5ehHtjdOJGKwTSGfEMwa7dkRsczubd340rG6sGG/irKzMseUrZe0Rwyn5n2VqGN787cfDurZz41U/kpeiFoX9s6TYCHEygy+hGoz2YjPLa1hrwUe2uEWzsHE+kS9g3U3c2Nqz5Vmq3r8jZZHRJfZvitmYKcDr0zacQWvcm99edD7u4Rwqs0gVb2APEEWNzz0Fq5kVupI4GoeuyiWkiIt49y4FSN8LCWuw6wBtcgGgt51GJ4pVeVmw7kKAETLdbHiTb/mlTuLHsotfQ8a5e9sx0awOlhc28bk1ojrYvmS5OFjnj4+iB7L2TO7oseGN0u+bLkBc8AWPIX/CnuXcVYlzyOWdtZEB7Ba9/MipbFKUGUEkViaQtxNgupPIeJqqetlN1BUHF9sj2A2VEjGSQKoBDFibWCjsgeHhzqCbU2yhmvGuZVclWYnM7X1e/wCHkKzvHtp8TI2toUJCLyNvnHvqPYrE2tpp3V6enxySuT5M85K+B/g2tGqIi3U3uSRoCTc37+NKY96LZu1ny6KLWue/yqINjfCw7q5YnGKB2Rar/FZYtQ0T7ZUuFxcjdZKyymyxDgrC2qHuuR+NK9mM8oePKGUMVeFrKo11KX+dVXbOxZSRWHEMCPMG4q3tn40rJA5cmKcGRzlUhZRoQCdOV67caRlm7dsT7j7Okw21kjYWsxHhlKki1Vr0h/KOI80/LSvRJ2KWx+HxkfaUjI5uDcZTZ9OVedukP5RxHmn5aVfj6M83bI5RRRVhwFXv7nL4uf6zeyKqIq9/c4/Fz/Wb2RUApxOwHbbM1wRHcTk96LYm3mRanITHG7QWRLxxoAWLHisZPaUcjyNSDpHkkjw4eEDMzpG5tqYmNmF+NqYtm7LxWHwrlxfrEkBUC7AAEo3+oCx+ys77Ld3BRe9e0WlxMxv2esYDW+gJAN6ZTTyu7uKkkKpBKWLHQKeZ/ClEm5OPDFThpLjuBI++rFSO74I6GqRbqbySYSTNGRcixB1BHd4V3wPR7tGVSy4ZwAbdrsn7Aa7TdHG0VF/e7HvtyrmajJUyYTplm7tbfOMiuV7amzAdx4GnxGtoarzcrZG0sK6yCFylwrrxBUmx+69XHNsknUCvndXpJRlcFwb8epjVSI3Mb1yy1IP8EPj91JJtjSDhrWLxTXaNEdRD6Y05qGNLf8Okv6BrquyZD82o8b9Fnmh7G61F6cn2VJ/Lfyoi2RKfm286nxT9DzQ9jdXRRpTl/gklccfsCV4yENmNrcr94vUrDP0cPUQ9iG4raKYC+Ug20Ph4UDdLEkhsyeidDyJvY6d2nnS7ZW6rxqVc5rnUjidLVe9JOK6Knq4DRNM7m66gCw7r9/lUA25vLJODGpIhB1sdXPO/h4VZ++MsmGhCYeJmdwdQpIRQOJsOOtVBHsTEst1hkbxCHiefCvQ0WmS5kjHkzWxtOJHDkKbcVLdtKfRuzi3NhBLf6rf2rqm4OObhDJ6teqlRTuRFJ27+NJTUsxW4ePTjBKT4LSf/ANC7QP8A8aX1a6VE7kR/DjtCrk6N8eHwcqFAz4Y9cmf0craMPDS9QCPcnHLa+Fl0/wCk1OOi/AYqHFssuGk6qZcjErbKO+55a1DVnEpKi1dzdsDEw5hGI8pygKQVsOakcq8w9IfyjiPNPy0r0xsTY8sMuUhOpT4uxIIBPAjnXmfpD+UcR5r+WlWQ6KZEcooors5CrL6Kd+odmxyCQAs7NoS66ER2IKxtf0T3cqrSigPRDdN2EPGNT/rm/b0fDfhfo19eb9vXneiooHocdNmE+jX15v29bfDhhfo19eb9vXnailIHon4b8L9Gvrzft6D034X6NfXm/b152opSB6IXptwg4Rr6837es/Dfhfo19eb9vVFYfYGIcIVj1kGaNCyCSRdbGOItncGxtYG9tL02EWptQPRHw34X6NfXm/b08bpdJ2Gx2JXDqERmDFbvISxUXyqGhUE2uePAGvL9Yrlwi+0D1pid5plnMa4NnW5UEOqm6uykMXyqHYKGVLm6m5YaCsQ72yEX96MQoJbI5ftAqLIRHlk+NTUG2kg4pY+TKWYjZcqQxTstopi4ja6nMY7ZxYG4tmHEDjTxx9E2z1KN7JAWL4fsiQgZDI7tEkReSZBkGeO6tlbQtYKFub0T74SBX/8A5WEiRmQqWY2IzAQ6JZpyVJEYNiovmFeTqKeOPog9bPvW4SRxhJGEYQtkYkkyXCKl0GYqRaS9smvpWNane2QKxbCEMAhVRNG+bMyAszLdY0AfPdjcqCcuhA8rYDZ0kxYRrfKuZiSFVV4ZndiFUXIFyRqQK3x+yZYUR3UZJCwRldHVimXOAyMRcZhfzqdkfQPWmB3hzRzvNEMOIFzNnkVgBZr52jDKpGQ3ALEad4vBvhvwv8i+vN+3qgNo7PkgcxyrlcAErdSRmAYXsTY2I04jnSappA9EHpvwv0a+vN+3rA6bsJ9Gvrzft688UUpA9EfDfhfo19eb9vR8OGF/kX15v29edqKUgeifhwwv0a+vN+3o+HDC/wAi+vN+3rztRSkD0T8OGF/kX15v29Hw4YX6NfXm/b152opSB6J+HDC/Rr6837eqO3t2gmIxcsqG6vlPPiEUG1wDa4PIUz0VICiiigCiiigCiiigCiiigCiiigJ5vjgZcRtIT4JT1MwgbDyrfq0VY40GZwLR9UUIa9suQ3qQ4nCYbGyviMPhllX/ABgI7BSb4WRe08luCM5Zgxta41qtdjbenw2dY2/hyDLLEwzRSL3Oh0J7mFmHIik4ldmbqlKg9opGXIAQZidWLEKFLXJNrE0BYu0t3YYFd0wL4hDNjI5sr5RhurkZYQ7FGMIWMpIGJF7m9xwasXHhjhocaIoESSE4V0ClsmNDjPNlvf4oiQcr2XnUIErAEAmzWzC5sbai4510SCRoywVzGpuWAYopOUEk8ATdR9q+FAWZid14PfseFkwTRQnElYcQZAEni6uRoolYKOsEpWM58xKliLi4A7R7IabBYMT4fI8Y2k6Q9W8YfEqsLQxFONyFYhfndURrreqXmYgAkkKLAEkgDuHdXXEvLdTIXzEB1LFr2PBgTyNhr4UA+b0YWJYcFKEEc8sbmaIDKvYlKRS5D6GdRqBYdm4AvTltcYb3qMZHFAomhGHEIGseMVv48oGa4AjswPIzIPm1DHdna5JZjzNySfaTTnvDjHZlRsOuGCDSJVkUBmAzSEOS12sOdrAAcKAedkx9bsmeGAXxC4qOaRF9N8KI2RWCjV1SRiSBe2cHxp22Hu3h3iwPWJIJZjiyIpJDkklghUxKqZQV61yoJvrkCjUi1fYZXveMNmUFrre6hdS2nAAc63meRrSOXNyVDtmNytiVDHmMy6csw76AsTY+yYZ+oknw4OIeDaDSx2cZupjLQYkoCCrFyydxKXtfWuke78cgilTC2lk2b1yhIpXhWcYgxdY0S5ma6WFgGALBiLXIrwdeZB8aZHAI9MuwOoI5sLD8KW7E228WcGMTKyi4ZpQVVSDdXjdWQXAvrY2FxoLASzbWz4h77mw2FXrIZMKnUPDIuWFo2M0/VPZirzAKCRdVYcCRZVvBsjC4fDTPh8LFITjBhwZGkPViTCqzxhs4AaOV2UE8MutzrUK2ljsVNKGyyIyII1Vetukd2bLdiXNyzHtE8Ty0DR1zWy3OX+W5t91AWFv3u4kWEaQYfqpIsa8BypIFEXVKVUO2syhtBKwBa55Wqua6yYl29JmOoOpJ1AsD92lcqAKKKKAKKKKAKKKKAKKKKAKKKKAKKKKAKKKKAKKKKAKdd2tpjDTiVgWGSVCBlv8AxYZIswzAg26y9iLG1NVFATs77YcQyxx4NY2lEy5lMd1SVpWyDsar2ohw4R+VlcnSDhbFFwQVGyZlBjCtlnjl1XJY9iJU/wBI4cq5ooCYbX3qw0vV5MGi5cQkzL/DyuqraSMkJms7cdT9umXbb+90OIw7xDDAORGqzN1ZcKmT+VVC+g1so/8AdcecNooCxMRvjgVWyYRXLREE5Y16t2z5UU5AWCZksx1/hjie0OW0t/MPLI0jYQEmSNrsYmOVOq0u0Z1AidQOFp35gGoBRQEz2ZvfBE+Jb3qCJnchbxgdW6spheyaJrfs24m99KMXvhA80LjDKI4pZpCgyWIlggiHZIIzAwFr6XuOB1qGUUBYuC31waIzjDBJQUyKqxXNmgJYyCMZcqxSAZbX646WOjUm90SYqLER4YL1cbrkBUK7NmsjhVGaJQ2UA9ohRcnlD6KAnmx9/lgkjbq5HyNJmZpLySJeU4cMxGrL74lued14Zag075mY95J+81pRQBRRRQBRRRQBRRRQBRRRQBRRRQ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052" name="Picture 4" descr="http://www.susofestamps.es/img/articulos/65408945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923470"/>
            <a:ext cx="2520280" cy="1725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211960" y="4509120"/>
            <a:ext cx="38884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s-ES" sz="1600" b="1" u="sng" dirty="0"/>
              <a:t>A una nariz</a:t>
            </a:r>
            <a:endParaRPr lang="es-ES" sz="1600" dirty="0"/>
          </a:p>
          <a:p>
            <a:pPr fontAlgn="base"/>
            <a:r>
              <a:rPr lang="es-ES" sz="1600" i="1" dirty="0"/>
              <a:t>Érase un hombre a una nariz pegado,</a:t>
            </a:r>
            <a:br>
              <a:rPr lang="es-ES" sz="1600" i="1" dirty="0"/>
            </a:br>
            <a:r>
              <a:rPr lang="es-ES" sz="1600" i="1" dirty="0"/>
              <a:t>érase una nariz superlativa,</a:t>
            </a:r>
            <a:br>
              <a:rPr lang="es-ES" sz="1600" i="1" dirty="0"/>
            </a:br>
            <a:r>
              <a:rPr lang="es-ES" sz="1600" i="1" dirty="0"/>
              <a:t>érase una nariz sayón y escriba,</a:t>
            </a:r>
            <a:br>
              <a:rPr lang="es-ES" sz="1600" i="1" dirty="0"/>
            </a:br>
            <a:r>
              <a:rPr lang="es-ES" sz="1600" i="1" dirty="0"/>
              <a:t>érase un peje espada muy barbado.</a:t>
            </a:r>
            <a:br>
              <a:rPr lang="es-ES" sz="1600" i="1" dirty="0"/>
            </a:br>
            <a:r>
              <a:rPr lang="es-ES" sz="1600" i="1" dirty="0"/>
              <a:t>Era un reloj de sol mal encarado,</a:t>
            </a:r>
            <a:br>
              <a:rPr lang="es-ES" sz="1600" i="1" dirty="0"/>
            </a:br>
            <a:r>
              <a:rPr lang="es-ES" sz="1600" i="1" dirty="0"/>
              <a:t>érase una alquitara pensativa,</a:t>
            </a:r>
            <a:br>
              <a:rPr lang="es-ES" sz="1600" i="1" dirty="0"/>
            </a:br>
            <a:r>
              <a:rPr lang="es-ES" sz="1600" i="1" dirty="0"/>
              <a:t>érase un elefante boca arriba,</a:t>
            </a:r>
            <a:br>
              <a:rPr lang="es-ES" sz="1600" i="1" dirty="0"/>
            </a:br>
            <a:r>
              <a:rPr lang="es-ES" sz="1600" i="1" dirty="0"/>
              <a:t>era Ovidio Nasón más </a:t>
            </a:r>
            <a:r>
              <a:rPr lang="es-ES" sz="1600" i="1" dirty="0" err="1"/>
              <a:t>narizado</a:t>
            </a:r>
            <a:r>
              <a:rPr lang="es-ES" sz="1600" i="1" dirty="0"/>
              <a:t>.</a:t>
            </a:r>
            <a:endParaRPr lang="es-ES" sz="1600" dirty="0"/>
          </a:p>
          <a:p>
            <a:endParaRPr lang="es-ES" sz="1600" dirty="0"/>
          </a:p>
        </p:txBody>
      </p:sp>
      <p:sp>
        <p:nvSpPr>
          <p:cNvPr id="5" name="4 Rectángulo"/>
          <p:cNvSpPr/>
          <p:nvPr/>
        </p:nvSpPr>
        <p:spPr>
          <a:xfrm rot="21239156">
            <a:off x="6680371" y="667411"/>
            <a:ext cx="229393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>
                  <a:solidFill>
                    <a:srgbClr val="FFC000"/>
                  </a:solidFill>
                </a:ln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Siglo de Oro</a:t>
            </a:r>
            <a:endParaRPr lang="es-ES" sz="2800" b="1" cap="none" spc="0" dirty="0">
              <a:ln w="1905">
                <a:solidFill>
                  <a:srgbClr val="FFC000"/>
                </a:solidFill>
              </a:ln>
              <a:solidFill>
                <a:srgbClr val="FF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218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TEXTO</a:t>
            </a:r>
            <a:r>
              <a:rPr lang="es-ES" dirty="0" smtClean="0"/>
              <a:t>:  </a:t>
            </a:r>
            <a:r>
              <a:rPr lang="es-ES" sz="4000" b="1" dirty="0" smtClean="0"/>
              <a:t>El gran Dante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36083" y="1947604"/>
            <a:ext cx="821238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>
                <a:solidFill>
                  <a:srgbClr val="C00000"/>
                </a:solidFill>
              </a:rPr>
              <a:t>La estructura del texto </a:t>
            </a:r>
            <a:r>
              <a:rPr lang="es-ES" sz="2400" b="1" dirty="0" smtClean="0">
                <a:solidFill>
                  <a:srgbClr val="C00000"/>
                </a:solidFill>
              </a:rPr>
              <a:t>teatral</a:t>
            </a:r>
          </a:p>
          <a:p>
            <a:pPr algn="just"/>
            <a:endParaRPr lang="es-ES" sz="1100" b="1" dirty="0">
              <a:solidFill>
                <a:srgbClr val="C00000"/>
              </a:solidFill>
            </a:endParaRPr>
          </a:p>
          <a:p>
            <a:pPr algn="just"/>
            <a:r>
              <a:rPr lang="es-ES" sz="1900" dirty="0"/>
              <a:t>Al escribir una obra de teatro, los autores suelen organizar la </a:t>
            </a:r>
            <a:r>
              <a:rPr lang="es-ES" sz="1900" dirty="0" smtClean="0"/>
              <a:t>historia en </a:t>
            </a:r>
            <a:r>
              <a:rPr lang="es-ES" sz="1900" dirty="0"/>
              <a:t>tres grandes partes: </a:t>
            </a:r>
            <a:r>
              <a:rPr lang="es-ES" sz="1900" u="sng" dirty="0"/>
              <a:t>planteamiento</a:t>
            </a:r>
            <a:r>
              <a:rPr lang="es-ES" sz="1900" dirty="0"/>
              <a:t>, </a:t>
            </a:r>
            <a:r>
              <a:rPr lang="es-ES" sz="1900" u="sng" dirty="0"/>
              <a:t>nudo</a:t>
            </a:r>
            <a:r>
              <a:rPr lang="es-ES" sz="1900" dirty="0"/>
              <a:t> y </a:t>
            </a:r>
            <a:r>
              <a:rPr lang="es-ES" sz="1900" u="sng" dirty="0"/>
              <a:t>desenlace.</a:t>
            </a:r>
            <a:r>
              <a:rPr lang="es-ES" sz="1900" dirty="0"/>
              <a:t> </a:t>
            </a:r>
            <a:r>
              <a:rPr lang="es-ES" sz="1900" dirty="0" smtClean="0"/>
              <a:t>En el </a:t>
            </a:r>
            <a:r>
              <a:rPr lang="es-ES" sz="1900" dirty="0"/>
              <a:t>planteamiento, se presenta un problema o una situación y a </a:t>
            </a:r>
            <a:r>
              <a:rPr lang="es-ES" sz="1900" dirty="0" smtClean="0"/>
              <a:t>los personajes </a:t>
            </a:r>
            <a:r>
              <a:rPr lang="es-ES" sz="1900" dirty="0"/>
              <a:t>que van a intervenir en la obra. En el nudo se </a:t>
            </a:r>
            <a:r>
              <a:rPr lang="es-ES" sz="1900" dirty="0" smtClean="0"/>
              <a:t>suele desarrollar </a:t>
            </a:r>
            <a:r>
              <a:rPr lang="es-ES" sz="1900" dirty="0"/>
              <a:t>el conflicto que da pie a la historia y en la parte final </a:t>
            </a:r>
            <a:r>
              <a:rPr lang="es-ES" sz="1900" dirty="0" smtClean="0"/>
              <a:t>se muestra </a:t>
            </a:r>
            <a:r>
              <a:rPr lang="es-ES" sz="1900" dirty="0"/>
              <a:t>el desenlace o solución de ese conflicto. Muchas veces</a:t>
            </a:r>
            <a:r>
              <a:rPr lang="es-ES" sz="1900" dirty="0" smtClean="0"/>
              <a:t>, la </a:t>
            </a:r>
            <a:r>
              <a:rPr lang="es-ES" sz="1900" dirty="0"/>
              <a:t>división de las obras en escenas o cuadros responde, como </a:t>
            </a:r>
            <a:r>
              <a:rPr lang="es-ES" sz="1900" dirty="0" smtClean="0"/>
              <a:t>en  el </a:t>
            </a:r>
            <a:r>
              <a:rPr lang="es-ES" sz="1900" dirty="0"/>
              <a:t>texto que acabas de leer, a esa estructura interna</a:t>
            </a:r>
            <a:r>
              <a:rPr lang="es-ES" sz="1900" dirty="0" smtClean="0"/>
              <a:t>.</a:t>
            </a:r>
          </a:p>
          <a:p>
            <a:pPr algn="just"/>
            <a:endParaRPr lang="es-ES" sz="800" dirty="0"/>
          </a:p>
          <a:p>
            <a:pPr algn="just"/>
            <a:r>
              <a:rPr lang="es-ES" sz="1900" dirty="0"/>
              <a:t>Aunque muchas obras modernas no siguen la estructura </a:t>
            </a:r>
            <a:r>
              <a:rPr lang="es-ES" sz="1900" dirty="0" smtClean="0"/>
              <a:t>clásica de </a:t>
            </a:r>
            <a:r>
              <a:rPr lang="es-ES" sz="1900" dirty="0"/>
              <a:t>planteamiento, nudo y desenlace, son innumerables las </a:t>
            </a:r>
            <a:r>
              <a:rPr lang="es-ES" sz="1900" dirty="0" smtClean="0"/>
              <a:t>obras teatrales </a:t>
            </a:r>
            <a:r>
              <a:rPr lang="es-ES" sz="1900" dirty="0"/>
              <a:t>de todos los tiempos que sí lo hacen.</a:t>
            </a:r>
            <a:endParaRPr lang="es-ES" sz="1900" dirty="0" smtClean="0"/>
          </a:p>
        </p:txBody>
      </p:sp>
      <p:sp>
        <p:nvSpPr>
          <p:cNvPr id="6" name="AutoShape 2" descr="data:image/jpeg;base64,/9j/4AAQSkZJRgABAQAAAQABAAD/2wCEAAkGBxQTEhUUExQWFBUXFxwYGBYYGBwXGhcYFhUXFxgWGBccHCggGBwlHRUVITEiJSkrLi4uFx8zODMsNygtLisBCgoKDg0OGxAQGywkICQvLCwsLC0sLywsLCwsLCwsLCwsLCwsLCwsLCwsLCwsLCwsLCwsLCwsLCwsLCwsLCwsLP/AABEIAQ0AuwMBIgACEQEDEQH/xAAcAAABBQEBAQAAAAAAAAAAAAAEAAIDBQYHAQj/xAA+EAACAQIEBAQDBwMDAwQDAAABAgMAEQQSITEFBkFREyJhcTKBkQcUI0KhsfBSwdFicuEVM0MkgqLxU3Oz/8QAGwEAAgIDAQAAAAAAAAAAAAAAAgMBBgAEBQf/xAA0EQACAgECAgkDAwMFAQAAAAAAAQIRAxIhBTEEBhNBUWGBkcEi4fAycaEVQoIjQ1Ji8RT/2gAMAwEAAhEDEQA/AL0mvL0jvSrzhstZ7evLmlSqLJGSvYGm4YaX70zFHapIPhFM/tB7yS9K/rSpkuxoEEeXLdTb96kGm1eKLV7UtkCvSzetRMtzbYDpXhw4rKXezCa9MaMGoTEw2P8APakuII3olF9zIvxPGhI2pyYk9acshbbT969MA9b96m/+RFeAhIW209eteNB2OtQshX/NPGIPt61NPuM/cZ5lO9SDEE6Xt61IqDrr61HLB1FZqT5mU0SCIe/qahlitremJIRU0JB31PrWbrczZkazsNL1OjLbc/WvZUB30qFIzbQXHtUxaZD2CW3pUjvSpLGCNKlSqDCDFDSvcM2lu1SstxahFJU0xbqgXswyvCKQN69oAhkZ6Hf96fXjLem6j1/f/mp5kHrJ9aWU9/0rzxR6j5UvGH8FZTM2Fk7kmvGhHal4vYGl5j2H71O5mxBJEV1/WvVxB/5qdYhudT615JCD6UWpPmRT7jxEB1vf+dq8kgB20qA3U6U9Zb/F/wAVlPmRYxWK/wA0qSNwTrv+lThRb0oeWIDbX0rE0zKaCGQEa0K0evl1/tXmcjQ3t2omKQHb6Vm8SdmDrJY660Wk623rx4wd6YuG9axNMh2iU70qR3pUthiNU8+Jms2jC7IyWFyq5wrqdNPLr8zVyguR7j96044UipdrAAEknS3qa7HCugf/AFKTtKq5q/zkaHTeldhSq7sw7zP4jkBigUECx1ILAgC2vShg0pYLIDZWYMwG9wCmtvh1INtiBUeP4nHj5jBFIYodQsguGmdd8jdFU9Nz7UXyPzE2GkOBxtmCm0cxAO5styfiU7AnY6V0v6K1spL2+5q/1G1bi/cGgxTg6iQKyGwI1DBiOg0NstvSpZcVJdrXKlGVbC5V0FwxFvza/Qd63uKwqswOQW9qJgwMfRV+lNfAnz1L2+4tcUXKn7nOBLNkZRmD3upI0ChQ1g1tbnTXUXIqfEzMfCK5gGVywtqPwyVB7ENW/wATAgv5V+grP4uO+2ntWR6vyk71r2+4MuLqO2l+5l8RJOEI8xYIMrgfHdl3W1wwF7j50VLLIHXQlAcr21vn2YG1yF019T2o44I2Nmsbae/SsfgZWaO7M4Zbh/MR5sxDe+o+lZl4C4Vcl3933DxcUU7qL9y/wni3RXzFTc5wLH/a46EdD1psTyZYiS9yzBrjZRnsSLafl/Sue8YxLs5KysN9FdtbdgDrWt5Ed2iZZCxytcFrm6sLg3NBDgcpyrWvb9/Pz/gLJxJQjel+5d8NxRMSZsxfKM1xbzW1vROUnc29B/mjcDodha96uMPMrPayjsLCpydWZ22pr2+4EeNR5OL9zOqoqGaMb3tW08VBui/Qf4oPE4tCDZVv/tH02pMermW/1/x9xr4vjr9P8mSDEdxU0Mi+xqfFuzHykW9qUGF01ArYfVebW+Re33E/1qK/s/ka6g71A+HPTX969xvH8NASssqggfCPMbewrnXHePz4ydUjzopOWNFJUm+gZrdf2rXn1dlj/wB1e33G4+K9p/ZXr9joaykb/rRCYkWoLlrGGSExyWaWE+E7bhyv5gfbQ+oNGfdfWnY+rLmtSyL2+4mfGlCWlwfv9h53pUjvSqpM756psbnYa/TWsnz3zHPi/wAFA0OEtfYl5he1yo1C32Xr1rVOdDpfSsFxPibN+Oy5gJDHkVijZwDlF1uVC6nub3qy9X3Ucnp8nK4jG5Rf7lfwfi0UNopVk+7SWcE5fFhcGyzxsu9iPhPStJxvHaKswV547GNkHlxMcml09HG46ML1gsawkkZlLFTY3bUi4+EnrrcDvXQuVeAsixtLdnsQlzfwlY3yr2qzY8TyM5GXLHGrN1ytxxHgClizR2QswsxFvKSO9tD6g07iHEiGul7VURYNYmZlFi9ix7ldAf1rx3vsa34YkuZz55HJ7Bv/AFQtofnQzYk3odR361Iy21p2lIU2xMxLViMXhc008ZYm8jN4aatqFBv/AE3LHc2tW4nZUXMdAASTvoBWPfhc2Lkkku2Hw8pDZdpHsALsOg0uM2161ukxcklHmbPRZKLblyKqR44sod0z2ymKALI/Q2MhARLdNzVpy746eIY4i3iEZQ0hbKBfdtuvQ1c8O5dw8HwRgsPzMMxt6E7fKropcafw0OPozi7b9gsvSYy2SBeHxYosDK0Sr0RAWY+7E2H0q3jNjfY0sNHoL1HKuvrT0u413K9yZ5rjfrUEYvvr2ojDYTN86Jbhlhpf5VmqK2Mpvcrlj1/n0p+IQ5GsbHKbHtYb2qVoivT6VBNiOnX61PPkA3RzMypawiQNoXOa5GYfG+l7E9Re16OgSOJSYmzSMMrTgWAB3hw46E21foATepuPYXCx4q8kbMPDuqL8JZmNwSbWXTbbWj+C8KM7iWRcka/Cg0BA1yAHdb2Jbra2165DxSctL3Ot2sVHUWnJ/ChHACRbNqAO19D89/nVi4Fz5hSxeJI0H02oEFuwrsYsemNHJnk1SbJ23pUjvSryFnoIyc2Vj/pP7GuQzcWkZrqcpZVz2As0iggyAW8rG+4rr7rcEdxb6i1YWPlv7s34il0vcSWupsbgEbqdPY1aOr0G4ZGvL5ORxOajKKfmC8p8HzOGYeWPzMO7n4R8hrb1FdGhmCIzdgT9BehOBcPyxKG+I+Zv9zan97fKrCYD4baVc8UNEKKzlnrnfcYHgmEl4hE+JlxEqMzMI1RsqoFOnlG9XB4g+EXDRzHxnlbJ4g8u2tyOuhoPAcExuGDxYUwvEWJQyXDR5t9Bof8AipuJctYpo8MRKJpoZM5L+VWvuoI296GNpctw203u9ixfjka4iaFgVEUXjM99LWBIAobA82qzQmSIxxTMFjkzqxufhzoDdb15BypiJZsRJiDGonw/hWjJOQ6W3323qDg3K88RiRsPgrRsM02Us7gG4IGmVttb1DnNsGoUEYrmVy+ISPDO/wB3Yh2zqFsAT739PSqnmbmCVo8FLhw6pLIpvmAzG9vCI9bb7VoOH8BlR8cTltiGJSx7qRr23oWXkbFNgsJGgQy4eRZCpJCtYk2DW037VEnOt/zcmOm9vzYfLzFIHEMeHaScJnkTMoEY/pLbE+1NXnBPBikVCXlkMQRmCZXX4g7tooH61ZvytjY8R97hSBnljCSxO7BVcfmRwLsNBuKjTkeeDCCMLhsS7ytLOkoYKxbpGw+C3e1C8rJWOPeXPBppJEvJE0LXIsWDXA/MpU2K+tVnHONmDEw4dYHmkmDFArBfh1N83S3XpajeSuXJsLHIJcoV5MyRKxdYVt8AZtTVRzjFKOMcN8HwzJkmKhyQh8rXBI1FxfXvaslkajZMYJyL3gHMfiDEI2GkTE4fVoBlZnBF1KHZr7V7w3mpmxUeFnw/gPKhdPxEk+HdXyG6t6VWScnY2ZcbO0kcOKxIVFWNmyJGh1TPvdrWvT+B8j4iPG4XEmDC4dIkZXSJmZ2JB87uQM7En5a70hzlY5QjR5wfmw4syCPCzZY84d9MudDoinTMzdqq05iYYiKKeAwma+T8RXNx+V1U3U+9X3BuUcVFw7FYZZFSaWSRkdSSAHII1tcEi4qm4b9nGJGIwcrQ4aEQt+Lkdnkl0sXZiPMSdbdNaOOaUQJYosu3wqtYkA27jb2qeDD9hWml4cvbSpYsCoOo0p7zR5iFhZRYbghfe1qKXlwVowABpXgcUnt5vkPXR4rmc4O9Kkd6VeWsuwqcqU0VK6mrl1U/Tl/x+SuceW8PX4Hj0pCM+9ex1LFobnS1W1sr6MtgeYY44sTNJLJKkc+Q3jAMd9Ai2PmA71czcYjjmhibNnnBKaaaC+p6VgcFw58Tg+IxwgMxxZIF97G+h9qv3wuKmxWClbCvDHCrBi7KT8OpIB0XStZZHX54mxKCv88C1m52wy5iRKY1bIZVjJjzj8obrrp2vRGO5kjTKDFiGYx+IVSIsUU9WOwPpeudYSJjBJJJHO2DEzSFYXj8GyvuA9ntf1rTYiLE4mVmMOImwrxKcMsMghXzJvMbhr+mu21D2joLs43RphzbhIYoJ3kPhzEhGC3sQNcw3G1q2PBsUs0KSoGCuLgOuVt+qnauU8N5VxQwvC0aA5ocUzyglTlQtcMdbEEV2KM6UuUm+YajFcjxl1r14hamNSBvUBbAkzU2BFYglQWGzW1F+xtpRkmHB02r2OIL3orVAaXY5GAqUvf0octY9bV4830oGhiJjNaomxQO2vpUDzgioUl9KxRJkyzD31pksvaq777b2qCTG7m+9EoWLlkSD2xFSCUd6pxLcaGvRKaZ2YvtTOHelSO9KvK2Xo9FFl9KEG4/nWrEQemtXHqr+nL/AI/JXOPc4evwCB6naJXRlYZgwIIOxB3Brww23pSwHI2U2YqQD2JGh+tW10V5EXCcBFhxkhRUW/wr36k+taXwtNqxPDcJKrALCEH4dySt2Kt59cxzaX82h1qygOMYEFpFF7/EuYfhv5c39OfJ29rUib8EPgvFhK8nYEtmOGhve58ul+5W9v0q+WFRa1gNh0+Qqhiw2KJLEk5swykrlt4S5bD/APZf/wCqL4/wySXwyoXyxyfEAy5iqhdOmoOvSlN1yGpXzLkC38/lqkWSsyY8ULhM+igKGZSuTIoA118W4bXah8uKXL4YkAMrOSzISVaRdH1/oDd/71G5OxrS1ML2NU3CYpwymVi14vMTlv4niE5RboFtVm5NSkC2FLiKe8naqd3sakSfpep0ELL4hsjNao1W29KOXSvS9DVDNZ49qr8VJesn9pvEcTEYfAlMSHMWI2JFrAnta+lWXKfGxi8Osl/OPLIP9a7keh0PzrITWqgckJaNQefU0LiVJ2rMc1c7iNvBwuV5AbPI2qR+g/qa/wAhWf5e41iDjYked5Q5ysCfLdtiqjtRvpMIy0gLok5R1PY6Zw4kkL0rQR4IWFVkGGynvV7GugqckvAjDDbcwZ3pUjvSrypl8PV3+dWX38A+tVlQNZdWYKL6km1XHqqk45W/+vyVvjzaeOvP4L7xA1Nk2PtUaiwBGvXvUkdWzY4IFCkxFrr6Hv2qxiSfqVtb53/xtTo47UbACdqXIOIPH94/qQfLp7/tUsnjldCt82/ppbT60eMKaIihFqS2h6TM5jsPM2UixYDqSADmvfT00p+G4fiSdXAFunfW3TQbVpY4QKlU0DmSsfiU+HwMgZczAjc++u2m21VjYCaNRlk1N822p1y2v7m9aqRhVfjI7jSsi75kyVLYyPEuMnDYZ5pxqDYKSBmY2AUHte+vpVXg+eQCPHjURnaaJ/EVf9+lx77VnuMD72+LDWM0crLECfhRPIoUHRe571Zcv8t/d8OM5DBgS3vbW3cAfT9KU8z7hsejxrc6NhJVdQysGUjQg3BB6gjeniw0vXLOAzSx4nLgTeO15ImP4ZIPmKW+Gw0LAWubAHWtWnMckztDBCVmTSTxfgiJGgup/EYjUAW03tRxzJrcXLBJOkWvHOF/eIyn5hqh7G1tfS2h965djeGTYVmigMkbsLSAaXUdLnTa/wCJ1v8AKtXhMfOcZCkc7zEsfGHl8NEAJNrC4INtifWtVzDwY4iMlP8AuBSo6Z13Mbe9hY9DQy+vdDIfR9MjjUnBIpAjRyCHMbAsLRM/VC3/AIZL/lOh3Faf7NOVpI8c8k6hfCj8moYFnJUEHsAG+tCpC0bSoqBIkWziQXVx/wDjnXbxLk5WUaeoqHAc0NhWkjg8iSBWXxAXZSDYxxv8JUC5BINqQlplvyNmX1xpHalwa7mixWH5b4sX8xM0xfQvkPhxgbDNYAk9wK0wxJp2uxCx6djGHelSO9KvNGW8VVfM+BEiByMyoGDjsrrlL26lTY+16tAakjkXuLHuRrfcW7dKt3VmKljyr9vkr3G5uE8cl5/Bg+TsNJN4+DbFSRFBdUU6EgakHfLqNAetVPDFxkUr/izRtG3mN2dbgi+Ym4y6i/vVnxzAvhpxicLfyGytvmC7p/qyjT1HqKMwPGPHiklOTwxIZHiMtmKlACMl8pjLAGx3Pau09UXTNaOma1LvOhcBxhngSRgFY3DgbBlJDW9P81f4FfpVFyvhVSEKBlUksq2tYNqNASB7XNaCM2rb1NxOfpSm6C5DXsYsKEaaneI1qBxYxSVk4a5pO1B+LavDPWODJWRBNq8t3oH/AKhrSOKvQqDMlkicw+0TgUmFxP36EXic/jKPykiwcgdNBc9KgwXEJMcQkKkLbzWPyJZvyR7jqzdAN66libOCpGa+hHQiuVLgzFjcQuBl8LDmwc7qHsQ4ToQDp73pWWCjux+HI5bI1AZcCow2FAkxci/GfhRbW8RgPhVfypfX6mq/DMTbB4VyxdiZZibNIx/7r3HQaAsOtlHeq3CtcFYM5V2yyTC5edzukbbse7fCg66VuOXODCBSxAzsADl+FQuixp/pH6kknehxxc3fcHlmsarmyx4bgsPhFCKUViACSVUsB6X2HbpVlFPfVSCPTX9a4Pzbx53xkxyhkD+GNiSqAZrXBsL31HXSvOH8cQZnGaJggVRE7REEWtIVUlXY639+1G8unathawOSuzq/NHABiLyLZZrZbn4XUbJJbcdjuKwmKwrB0w5iGRbXgkAa2urq27KehBtv1q64LzROhRcQyTq8nhh10lQmwUyLaxBv01trWp4pho5FyyIGAO53B7q24PtU6FlVx5kKbxOpcjnHBcSkOJVsOJIn8VVaPMWjkVnyFSuysBqPbeuu51HU1ioeFxYfECXK5Tw7BiWkyPfVj1Xy6ZhWhWW4uDp0tt8rUzHhaVMXlzJu4lGd6VI70q8wZdBVB9yjIsUDdyQCfe9T08QVcuqiWnLfl8lc482njrz+CGThySLlILKNlzEAdiLHQjoaxvHOTypLopYd0AJ1/rjuL+6/St7h4yDrR0a33qz5cMZHDxZpwezA+SFkGEhEgYMFy2bQ6EgGx9K08amgMI3SrFHpdaVQxO22OSK1KR6ctMkW9CSDse1MZaJEVTwYO9FrSIUWynEROwp3hGr5MKqimtCO1D2qC7BmX43hZXw8yQnLI0bKhvaxOxv0/wCayPCOTcSYljkHhrYXzsCDbpkjN2Hu4BrqEkIFQqKXJKbtjIyljVIpOF8CSHUXZrWzmw0/pRR5Y102A96L4zjxBh5JT+RCQO5Hwj3JIo8qPf8AtXOfta4yEWLD2vnOd9bWRTZdfVtdulTNpRIxpynuc2C57597tqd81sxI9LkgjaocRIy9At1sFFtv80vGGXyj0ux1I3sLAWHeh55Re4+g/tWk92dJbI2n2W8OabE+I5JjgGYAnTxGBC2HoL/pXW58OTsKpfs94OMNg4wRaST8R9NbtsPktq2ESaVuY3oiaGT/AFJGP4zw7FPZYiEQ/EwPn13AB2HfWrqCHKoGmgtptp2qymh7b0B4B6//ANAP0IqXkp2DotUZht6VI70q8vZdT1RqPcfvWgTh9UEe49x+9bZLWq2dWZNRyenycDjUdTh6/BVnBAGnrAKs8gNM8LXSrT2hw+zoDGHsdKJSGifDtTkjvQOYagRrCalWCpUNqjlxYG9BbfIOkuZ4sGvpRY20oOHFhjXuIxIG1C02FGUUrROxA1oWbEUJNiM3WsD9pfME8CxRYcsJJb3ZRdrLbRfU3rGlFWyFJzlSNzj8eqKWkZUUbsxsB8zQf34TwO2GkViVIR1IIzW/zXEf+h8QnUs4lK3veWSy+5DHT6Ve8lSnATqsmIhMcxyuivmKNY5ZD0tewPvQLKrobLo7q7sucDzViov+5dyNHjkILo3UXVQR9GoDDS+PiJp8Q/hvI2VLNdAiiyoCRla25BF9TpW34vwHD44ZkkUSAWEsZDaf0uL+Ye+o6VzLjfBMZgDd08SL+tfOtv8AVcXH/uB96GakHjcH5MO4zyaSCyAPpcmJbNr/AFQ3sfdNfSqrkjlszY9EcAxxDxWI1DBTZV9CWsLHXQ0ZwXmVwQFYqw1yNcg+6nUe6k+1dA5BUSePKzL48jAuFGioNEyn8y7nN3v2oIR+oPJJqJqoIb0UotTIlKiqHmPmyHDeQXlntpAmrH/d/SPU1sSa5s1YJ8kXmLxKopZiAoFyxNgB3JrlHFudIXmkZWkYZjYqLqQNBY+wqfFwT44l8a4jgX/wRmy+gd+pqww2Fw6qAqKABpqKRPJq5D441H9QQd6VI70q85ZbD1dxWgixROt6zwq1gq39V0nHL6fJXuOPeHr8F3h5qKRqrcKKOTWrJJHHiwhWvUma1Dq1OZqCg9Q9pKr8Wt6mkamZCaNKhcvq2BUlIpNKWNPkirxI6Jit+QLxXiC4ePxHDsL2siF2JOwAH71h+OjGYxo5IsOcIqZgJZmAZg9tFQXN/KPWulGQqpKqWIGgHX+f2qLDgXzBHkc/nYZbe2b4R7D3rXnvsbeLbdGCwP2cPJlbF4mSQ75APKOtvNcfpV1heScNewVmUfEc1gT/AE2WwPrWrXDlj520/oUWHsW3PysKr+P80YTBACZwpt5YkGZyPRRsPU2FDUV3B6py2v2JeD8vYfD5vBiSMt8TAan3PWrX7rfcXv3rKcN5/wAPKbvHNClwBI6jJrtmZSct+50q94zzNhsKmaaQDayL5nYnayg9axzVGKErp8yk4v8AZ7hpWzx5sO+94/hOvVDp9LVNwDlIYeZpmmeVyCLWCKL2ubDcmw3oXA8/meVViwz+GWCkubPcm2ii409TW3ZBS1KMuQ2UZxVMy/HMBiJ2yLN93hA8zRi8rdxmOkYt1Fyaw/C+ForyCMZVJNjqXbXQs51Zj66V0bmLEBIW7t5R7ms7wvDgKARfX6aafStPPNuWk2ujxqDkZvmLiiQx5GNgASoP5mtpc7dRf50XwTh/4EeRiy5bhhcg31JB970/iPAJJXVrIVWTPY6ZrbewvrRmGw4VQCyg66A6C5JsKjSm9+VeJDnJQ+nnfh+eQw70qR3pVRWWM9Xce4/eryJKo13Hv/etFEhFW3qy6jk9Pkr/ABvnD1+AyFQKmzULG9ExirMzioepqRUrxRRCrQNhpEPhU4JUxprVFhaQV4xUMzKqlmIVVFySbADuTWd+0PiWKw8AkwwuFb8UhczKttCNCAL2ubG1cz4hzdNi1RMQwMY8xQ+VZL7Z3TXTobWHWlvJ4Bxw6tzW8Y+04ZzHgovGt/5GJVT7AaketafkzmVsVG4lj8OWOxKqcwZWvlK37kEWNc24MkCB2jHwrneFyPFReskb7TJ7XI9dq6TyHwtkiaZxZ58rBTukag+Gp9bEk+9L1ysdLHBR2MNP9qeK8d1TDxKqsV8OTMHWxsM5voflVFhTFPK8uOM6yu2bxEUyKNdAAARYDSuzcY5YwuKuZoVZjpntZ/k41qhk+zqIX8J2A7Pc2/8AehVqFsKEoryM597w3gvGuKLqyEWOGJY3FraKNdqzHB+FyyOqsAkjEBZJyF28qgZtzbpvXQzybIp8sxFhsJXt/wDJG/epsNyP4mXxpmZQwbKrMb5TcDMbaXHQUtpy2Y6OSMVaNJyzy3FhF8vnktq5/UAdKvJNqYnc1Ucw804bCKTLKqm1wvxMfkNbXpySS2NZycnbM5zpxhFlEZa5X8o1OY+gqpbmZhqseUAa5tCb+grFcV4i88zMgLswL5hooY9Db06XoTEJICCxbRbZQbLcjf1rQljetuzfjKOhRqy94vzg1tXY3JACd7baVTff3OojZh3AJ/tQEcLKLRrl9RuPdu9Sw4V7C+/vTFCP/pGqXdt+x1A70qTb0qobO+eruPcfvWrEV6yqbj3H71sFlFtdqtHV2VRyenycXi0NTjXn8DEhtRcUVKOxolAKs2tM4nZtcyNUohajvTs1A5BqJ7IKy3O/NiYGG9s8rfAh0HbMx7D9au+I4dZUZHJyt/SxU6dmGorE8a5KnN2gxBkBADJMQ+YDYeYWNvkfWkSyXshkYq9w/kLmN8dDI7qvkcJcAgG6AsCD2v8ArVRzT9mccxMmFIhe9/DOiE90I1jO3celXXIGBbDwNA8BhKuWzaBZC/VRc2AAArXLBpSrk5bBcnsfOrcFxWGmVZcNIVDgqchdc4N8y5bixIAK9QSa+g8G5ZVYrlJUFl/pNtR8ianMdjvalltR/UyXv3Hkr2G2tVeJ4pYWAu5PSq/nHmNMHGpYZmckAXtoBqffoKG5N4uuJWQhCpQjex36Ag76G9BObQcVtbLvh1zcsPmaD4vzXh8MfDGaabpBEudz2uB8Pzq1DjaoMLh448zRoqFjdiAAWPqdzQwyxSIasxfHsfxOSCSWRl4fEB5Y1OeZyfhVn2S/pXMcEmaQkoXN9We7Fje9yeo611rnDG52WK5K7toSL9r9DY/rWc+7RpmLKFRBnc22C/lH9qh5k9w4qkU08yQlfEuAwuLGw09Ks8BiYHsF1JFgCL77Aa6VnJuM5xI5SzSGyhtMkY0CjTe36mrvlaCGWZCsdhCMzPYC7WsF0O5JufQUrTN81Rs/So3e9fiLQ8MVdClwb2t+xHQa0LJw1STpWqmgMhudOw/vTBg7dRU7ClJgx3pUjvSqjssQ5Nx7j961aC+lZSPce4/etokNWPgP6Z+nycviLpx9RL5RU8ZvvTHSopcUiWzMq5jlGYgXY7KL7mu850zkSlYVUWKnyKzWLWBNhqTboB3NYnnH7RI8IwjiUTSX82tkUDcZure23WthwXHDEwRzKpUSLcBtCKy3IFxa3ZzvmTnXFIQrIcJdcwD2Bte1zIb39lWtJyFiZJcIs7zNMZSWAOvh2NjHci51F9e9Dc8ctNiZ4H8LxAqup1UZSSCrHNpbS2xqy5S4G2FV0JAVmDrGPMEJWzebqSRfYCgyJONIY2q2NBglvqaPRbCoICLWp7NTMMdMRbYycUPc0DxnmLD4cfiyqvpufpWC4t9p5by4WFnPRmGlvYVk3vsGm6DedcWZ8VHhrBkUqD8JHiynTMDqcqBzp1tV1ieMYTCeQNFEOy2F9N7KLk+tc4iwGLxMhmOWF3OZmW4Y9Li+1HjlbDIbyOZJDr5mvf5bVq5EpbWTqiti0xX2jwXyqrML/EdB7itHFjUMIxCNmS1x7nYfWuc8Z4cgBVFCgr06Hv61Y/Z9hJEBR2zLcNboCR+/X50p4IVaGRltsajAwCxckEtqb6bjc/rWS5jx8QkWFiQgbPIbHzEfAl7WI6n5V0RcOLWNj3H7WFCYqFVWxF++nftR6dqJhL6kzm0WMiklaVgpVfKiW1diNLDtc2rbcD4YsEOVrCRz4jkCwzHoD2A8o9qIkgXMuRRmOy2A17ehp8+KKIUkRXkvYG4AFxpr1IqLStrbuHSbnVnmIma1ha3UXsbdxfc7UJ4YOtvqW/xUExXw1cl1cXBUDMN/iHYfOp2gUaffYx6EHS+veg+pmaaGHelSO9KqazvDo9x7j963UbisJHuPcfvWoGMF7fwV3uC5ljjO/L5OTxOLk4+obNPQ2OwEWJiaKZQ6N0PQjZgehB1BrMYHlz/1cuJeVlLvdURtStgAJH7aaKtvW9bKIga/z/iu3GeqdpnKaoxHCeR87iPGgPDhW/BOUDxlbUZiOgsLr1IroLYhVXppoFH+KAzlz/pH6+1D8S4hBAM0zqna58x9lGprY10vpJe73LNcRfXLYja+l/7ULFi1lZksVKG1/XqP+dRWYxfObMD92w7v2kk/CS/cA+Y/Ss5LxTHFAgnSIai8Ud3uxuSXc9SdTS3lXeMjik90jrkCACoOJ4dnRkVshYWzDUj2rheIeeFhLHiZjOhzAu5YNY6qV+EV0vk7nuPFxHPZJkW7p3A3Ze4p0JxkgMmKUSg4/wAlxJYFpJ8Q5soZsqqOrEDp70VwzlwIv/aOYdQymx9iKvcMGkkaZtC2wP5U7e9Fy2ta+nb+5rXlJNkSg5bWZ7iwECGRnZR1uoB/2hr2udBWY4Zh2klaSRVJU2urZl82w9AosNOpvW3xpSQWcCx6EdfagZcKkaFFAFui9L97dddqRzYzHBY4NLmzO4uDxCQBpm6dh+/tWs5f4ZkRRsTqw0/l+lU3CeH3ktvrmtfUWP7k/tW4wkIANOgrYD+lUD4mG4uOn8vQ0cOmt+5ozEEr/j+1Q+N5Sdv86VjqyY3RRiNWkY5yrRWZbW1JuP0t+tZXnLEiTyEgXDG51yRpq83vewHqwrX8ZmSNCxAUkG5/07muXYjGiXzSMyGfzDIuZvAjb8NFXqXbzfKkY8faZUu6O7833Gw51G1+eIoccYctp5o2KhgkqX8p6nIxsO1xVinNLkA3w7f6vEXX6regOIgZbSIYgxuuHB8TEzk/nnf8i26aWqtTAYh/MkIC3NgACBYkWv12rcl0fFLdoBZZ+J1A70qeU1rzJVAaLENvRXjlgLmhstFv+HA7jXKhax2JAvr6V1eHJ1JfsafTJJUwrCISRVJxJ3fHqkeIdFbQ6+UZReQrZgPKNNRud6CXF4qbMPvJiUAELEiroRe1zc1XryxAArsDIx08xJ6713ujQUJNXucvInWpm/PMuDwqBJMUrsosSWDux9QorNcW4rBi2/8ATR7sGklZCrNbRVW+vUnS21UZwyIpVEVQT0G2+g+lWfLsXkXXcE/WtnLJ6aAxQjdlgsdgVUfPf1+lUnH+FviAiBwiB80gIPmAIIsRvpm0Pf0q+4m/gxyv8QRL2vlzEkbnoNajw+sIYaZhmt/uW9a0E09SNpyVUzPYnBh8wtYDU9NN7369PpQ/J/DRJiTKBYR9dRe+1xsf/qjsc+UsBt/j+1angECxwqAoJIJJ7m19aapUhOR7FqJuot7db+v61Rcx8c8MiNLGUgPvoBaxLDoNQAOt6tElu1rD4T/8RoK5FxGR3mmxLNdiHVRb4bP4QO+trk+9ThucgF9O5ueXuISuH8d1IzAoVXKTmvbqT0+lqkxEgMoG4UliOl76k+1UvJ8fh4JWvmaSQgsdSALKAO1gBUvG8UYIy6jMSVU36jS/1tUz3lRl2a7g6EebKbtY6Dp+UfS5+dXEmIa3wkfz2rkc32kYoEZFiUX2yk27a39KsJ+dsY0eYOi7fDGOvuaNR0rdCuznJtp8joUuIcrqP59O1CrjmAOha2m/X+GuccX5kxRt+MbWOgAA0Pt6U3hnMGJZmHikKoGigC/vpQ7JagnjlXMt+dsaZyMOhIL6G2pCgXYnv2rLwPMGeTPkHwB1SxyIMoyOxsg09TvoakmBkOIlJIaPD3WxIsXkVSf1NP4jwuHCRKQniO4BzOx8pNtQo0BouixcYW+/cPLSenwIIsTqUhXwjOSomJ8eWZr2KmTTJ6i3St/wzGCCJIVS4jULc2ubbk+5ua57ileAxyK4MgLlTlACk2UsFGmbU670W3GJ+rqfXIP80zKrAjBy5O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" name="AutoShape 4" descr="data:image/jpeg;base64,/9j/4AAQSkZJRgABAQAAAQABAAD/2wCEAAkGBxQTEhUUExQWFBUXFxwYGBYYGBwXGhcYFhUXFxgWGBccHCggGBwlHRUVITEiJSkrLi4uFx8zODMsNygtLisBCgoKDg0OGxAQGywkICQvLCwsLC0sLywsLCwsLCwsLCwsLCwsLCwsLCwsLCwsLCwsLCwsLCwsLCwsLCwsLCwsLP/AABEIAQ0AuwMBIgACEQEDEQH/xAAcAAABBQEBAQAAAAAAAAAAAAAEAAIDBQYHAQj/xAA+EAACAQIEBAQDBwMDAwQDAAABAgMAEQQSITEFBkFREyJhcTKBkQcUI0KhsfBSwdFicuEVM0MkgqLxU3Oz/8QAGwEAAgIDAQAAAAAAAAAAAAAAAgMBBgAEBQf/xAA0EQACAgECAgkDAwMFAQAAAAAAAQIRAxIhBTEEBhNBUWGBkcEi4fAycaEVQoIjQ1Ji8RT/2gAMAwEAAhEDEQA/AL0mvL0jvSrzhstZ7evLmlSqLJGSvYGm4YaX70zFHapIPhFM/tB7yS9K/rSpkuxoEEeXLdTb96kGm1eKLV7UtkCvSzetRMtzbYDpXhw4rKXezCa9MaMGoTEw2P8APakuII3olF9zIvxPGhI2pyYk9acshbbT969MA9b96m/+RFeAhIW209eteNB2OtQshX/NPGIPt61NPuM/cZ5lO9SDEE6Xt61IqDrr61HLB1FZqT5mU0SCIe/qahlitremJIRU0JB31PrWbrczZkazsNL1OjLbc/WvZUB30qFIzbQXHtUxaZD2CW3pUjvSpLGCNKlSqDCDFDSvcM2lu1SstxahFJU0xbqgXswyvCKQN69oAhkZ6Hf96fXjLem6j1/f/mp5kHrJ9aWU9/0rzxR6j5UvGH8FZTM2Fk7kmvGhHal4vYGl5j2H71O5mxBJEV1/WvVxB/5qdYhudT615JCD6UWpPmRT7jxEB1vf+dq8kgB20qA3U6U9Zb/F/wAVlPmRYxWK/wA0qSNwTrv+lThRb0oeWIDbX0rE0zKaCGQEa0K0evl1/tXmcjQ3t2omKQHb6Vm8SdmDrJY660Wk623rx4wd6YuG9axNMh2iU70qR3pUthiNU8+Jms2jC7IyWFyq5wrqdNPLr8zVyguR7j96044UipdrAAEknS3qa7HCugf/AFKTtKq5q/zkaHTeldhSq7sw7zP4jkBigUECx1ILAgC2vShg0pYLIDZWYMwG9wCmtvh1INtiBUeP4nHj5jBFIYodQsguGmdd8jdFU9Nz7UXyPzE2GkOBxtmCm0cxAO5styfiU7AnY6V0v6K1spL2+5q/1G1bi/cGgxTg6iQKyGwI1DBiOg0NstvSpZcVJdrXKlGVbC5V0FwxFvza/Qd63uKwqswOQW9qJgwMfRV+lNfAnz1L2+4tcUXKn7nOBLNkZRmD3upI0ChQ1g1tbnTXUXIqfEzMfCK5gGVywtqPwyVB7ENW/wATAgv5V+grP4uO+2ntWR6vyk71r2+4MuLqO2l+5l8RJOEI8xYIMrgfHdl3W1wwF7j50VLLIHXQlAcr21vn2YG1yF019T2o44I2Nmsbae/SsfgZWaO7M4Zbh/MR5sxDe+o+lZl4C4Vcl3933DxcUU7qL9y/wni3RXzFTc5wLH/a46EdD1psTyZYiS9yzBrjZRnsSLafl/Sue8YxLs5KysN9FdtbdgDrWt5Ed2iZZCxytcFrm6sLg3NBDgcpyrWvb9/Pz/gLJxJQjel+5d8NxRMSZsxfKM1xbzW1vROUnc29B/mjcDodha96uMPMrPayjsLCpydWZ22pr2+4EeNR5OL9zOqoqGaMb3tW08VBui/Qf4oPE4tCDZVv/tH02pMermW/1/x9xr4vjr9P8mSDEdxU0Mi+xqfFuzHykW9qUGF01ArYfVebW+Re33E/1qK/s/ka6g71A+HPTX969xvH8NASssqggfCPMbewrnXHePz4ydUjzopOWNFJUm+gZrdf2rXn1dlj/wB1e33G4+K9p/ZXr9joaykb/rRCYkWoLlrGGSExyWaWE+E7bhyv5gfbQ+oNGfdfWnY+rLmtSyL2+4mfGlCWlwfv9h53pUjvSqpM756psbnYa/TWsnz3zHPi/wAFA0OEtfYl5he1yo1C32Xr1rVOdDpfSsFxPibN+Oy5gJDHkVijZwDlF1uVC6nub3qy9X3Ucnp8nK4jG5Rf7lfwfi0UNopVk+7SWcE5fFhcGyzxsu9iPhPStJxvHaKswV547GNkHlxMcml09HG46ML1gsawkkZlLFTY3bUi4+EnrrcDvXQuVeAsixtLdnsQlzfwlY3yr2qzY8TyM5GXLHGrN1ytxxHgClizR2QswsxFvKSO9tD6g07iHEiGul7VURYNYmZlFi9ix7ldAf1rx3vsa34YkuZz55HJ7Bv/AFQtofnQzYk3odR361Iy21p2lIU2xMxLViMXhc008ZYm8jN4aatqFBv/AE3LHc2tW4nZUXMdAASTvoBWPfhc2Lkkku2Hw8pDZdpHsALsOg0uM2161ukxcklHmbPRZKLblyKqR44sod0z2ymKALI/Q2MhARLdNzVpy746eIY4i3iEZQ0hbKBfdtuvQ1c8O5dw8HwRgsPzMMxt6E7fKropcafw0OPozi7b9gsvSYy2SBeHxYosDK0Sr0RAWY+7E2H0q3jNjfY0sNHoL1HKuvrT0u413K9yZ5rjfrUEYvvr2ojDYTN86Jbhlhpf5VmqK2Mpvcrlj1/n0p+IQ5GsbHKbHtYb2qVoivT6VBNiOnX61PPkA3RzMypawiQNoXOa5GYfG+l7E9Re16OgSOJSYmzSMMrTgWAB3hw46E21foATepuPYXCx4q8kbMPDuqL8JZmNwSbWXTbbWj+C8KM7iWRcka/Cg0BA1yAHdb2Jbra2165DxSctL3Ot2sVHUWnJ/ChHACRbNqAO19D89/nVi4Fz5hSxeJI0H02oEFuwrsYsemNHJnk1SbJ23pUjvSryFnoIyc2Vj/pP7GuQzcWkZrqcpZVz2As0iggyAW8rG+4rr7rcEdxb6i1YWPlv7s34il0vcSWupsbgEbqdPY1aOr0G4ZGvL5ORxOajKKfmC8p8HzOGYeWPzMO7n4R8hrb1FdGhmCIzdgT9BehOBcPyxKG+I+Zv9zan97fKrCYD4baVc8UNEKKzlnrnfcYHgmEl4hE+JlxEqMzMI1RsqoFOnlG9XB4g+EXDRzHxnlbJ4g8u2tyOuhoPAcExuGDxYUwvEWJQyXDR5t9Bof8AipuJctYpo8MRKJpoZM5L+VWvuoI296GNpctw203u9ixfjka4iaFgVEUXjM99LWBIAobA82qzQmSIxxTMFjkzqxufhzoDdb15BypiJZsRJiDGonw/hWjJOQ6W3323qDg3K88RiRsPgrRsM02Us7gG4IGmVttb1DnNsGoUEYrmVy+ISPDO/wB3Yh2zqFsAT739PSqnmbmCVo8FLhw6pLIpvmAzG9vCI9bb7VoOH8BlR8cTltiGJSx7qRr23oWXkbFNgsJGgQy4eRZCpJCtYk2DW037VEnOt/zcmOm9vzYfLzFIHEMeHaScJnkTMoEY/pLbE+1NXnBPBikVCXlkMQRmCZXX4g7tooH61ZvytjY8R97hSBnljCSxO7BVcfmRwLsNBuKjTkeeDCCMLhsS7ytLOkoYKxbpGw+C3e1C8rJWOPeXPBppJEvJE0LXIsWDXA/MpU2K+tVnHONmDEw4dYHmkmDFArBfh1N83S3XpajeSuXJsLHIJcoV5MyRKxdYVt8AZtTVRzjFKOMcN8HwzJkmKhyQh8rXBI1FxfXvaslkajZMYJyL3gHMfiDEI2GkTE4fVoBlZnBF1KHZr7V7w3mpmxUeFnw/gPKhdPxEk+HdXyG6t6VWScnY2ZcbO0kcOKxIVFWNmyJGh1TPvdrWvT+B8j4iPG4XEmDC4dIkZXSJmZ2JB87uQM7En5a70hzlY5QjR5wfmw4syCPCzZY84d9MudDoinTMzdqq05iYYiKKeAwma+T8RXNx+V1U3U+9X3BuUcVFw7FYZZFSaWSRkdSSAHII1tcEi4qm4b9nGJGIwcrQ4aEQt+Lkdnkl0sXZiPMSdbdNaOOaUQJYosu3wqtYkA27jb2qeDD9hWml4cvbSpYsCoOo0p7zR5iFhZRYbghfe1qKXlwVowABpXgcUnt5vkPXR4rmc4O9Kkd6VeWsuwqcqU0VK6mrl1U/Tl/x+SuceW8PX4Hj0pCM+9ex1LFobnS1W1sr6MtgeYY44sTNJLJKkc+Q3jAMd9Ai2PmA71czcYjjmhibNnnBKaaaC+p6VgcFw58Tg+IxwgMxxZIF97G+h9qv3wuKmxWClbCvDHCrBi7KT8OpIB0XStZZHX54mxKCv88C1m52wy5iRKY1bIZVjJjzj8obrrp2vRGO5kjTKDFiGYx+IVSIsUU9WOwPpeudYSJjBJJJHO2DEzSFYXj8GyvuA9ntf1rTYiLE4mVmMOImwrxKcMsMghXzJvMbhr+mu21D2joLs43RphzbhIYoJ3kPhzEhGC3sQNcw3G1q2PBsUs0KSoGCuLgOuVt+qnauU8N5VxQwvC0aA5ocUzyglTlQtcMdbEEV2KM6UuUm+YajFcjxl1r14hamNSBvUBbAkzU2BFYglQWGzW1F+xtpRkmHB02r2OIL3orVAaXY5GAqUvf0octY9bV4830oGhiJjNaomxQO2vpUDzgioUl9KxRJkyzD31pksvaq777b2qCTG7m+9EoWLlkSD2xFSCUd6pxLcaGvRKaZ2YvtTOHelSO9KvK2Xo9FFl9KEG4/nWrEQemtXHqr+nL/AI/JXOPc4evwCB6naJXRlYZgwIIOxB3Brww23pSwHI2U2YqQD2JGh+tW10V5EXCcBFhxkhRUW/wr36k+taXwtNqxPDcJKrALCEH4dySt2Kt59cxzaX82h1qygOMYEFpFF7/EuYfhv5c39OfJ29rUib8EPgvFhK8nYEtmOGhve58ul+5W9v0q+WFRa1gNh0+Qqhiw2KJLEk5swykrlt4S5bD/APZf/wCqL4/wySXwyoXyxyfEAy5iqhdOmoOvSlN1yGpXzLkC38/lqkWSsyY8ULhM+igKGZSuTIoA118W4bXah8uKXL4YkAMrOSzISVaRdH1/oDd/71G5OxrS1ML2NU3CYpwymVi14vMTlv4niE5RboFtVm5NSkC2FLiKe8naqd3sakSfpep0ELL4hsjNao1W29KOXSvS9DVDNZ49qr8VJesn9pvEcTEYfAlMSHMWI2JFrAnta+lWXKfGxi8Osl/OPLIP9a7keh0PzrITWqgckJaNQefU0LiVJ2rMc1c7iNvBwuV5AbPI2qR+g/qa/wAhWf5e41iDjYked5Q5ysCfLdtiqjtRvpMIy0gLok5R1PY6Zw4kkL0rQR4IWFVkGGynvV7GugqckvAjDDbcwZ3pUjvSrypl8PV3+dWX38A+tVlQNZdWYKL6km1XHqqk45W/+vyVvjzaeOvP4L7xA1Nk2PtUaiwBGvXvUkdWzY4IFCkxFrr6Hv2qxiSfqVtb53/xtTo47UbACdqXIOIPH94/qQfLp7/tUsnjldCt82/ppbT60eMKaIihFqS2h6TM5jsPM2UixYDqSADmvfT00p+G4fiSdXAFunfW3TQbVpY4QKlU0DmSsfiU+HwMgZczAjc++u2m21VjYCaNRlk1N822p1y2v7m9aqRhVfjI7jSsi75kyVLYyPEuMnDYZ5pxqDYKSBmY2AUHte+vpVXg+eQCPHjURnaaJ/EVf9+lx77VnuMD72+LDWM0crLECfhRPIoUHRe571Zcv8t/d8OM5DBgS3vbW3cAfT9KU8z7hsejxrc6NhJVdQysGUjQg3BB6gjeniw0vXLOAzSx4nLgTeO15ImP4ZIPmKW+Gw0LAWubAHWtWnMckztDBCVmTSTxfgiJGgup/EYjUAW03tRxzJrcXLBJOkWvHOF/eIyn5hqh7G1tfS2h965djeGTYVmigMkbsLSAaXUdLnTa/wCJ1v8AKtXhMfOcZCkc7zEsfGHl8NEAJNrC4INtifWtVzDwY4iMlP8AuBSo6Z13Mbe9hY9DQy+vdDIfR9MjjUnBIpAjRyCHMbAsLRM/VC3/AIZL/lOh3Faf7NOVpI8c8k6hfCj8moYFnJUEHsAG+tCpC0bSoqBIkWziQXVx/wDjnXbxLk5WUaeoqHAc0NhWkjg8iSBWXxAXZSDYxxv8JUC5BINqQlplvyNmX1xpHalwa7mixWH5b4sX8xM0xfQvkPhxgbDNYAk9wK0wxJp2uxCx6djGHelSO9KvNGW8VVfM+BEiByMyoGDjsrrlL26lTY+16tAakjkXuLHuRrfcW7dKt3VmKljyr9vkr3G5uE8cl5/Bg+TsNJN4+DbFSRFBdUU6EgakHfLqNAetVPDFxkUr/izRtG3mN2dbgi+Ym4y6i/vVnxzAvhpxicLfyGytvmC7p/qyjT1HqKMwPGPHiklOTwxIZHiMtmKlACMl8pjLAGx3Pau09UXTNaOma1LvOhcBxhngSRgFY3DgbBlJDW9P81f4FfpVFyvhVSEKBlUksq2tYNqNASB7XNaCM2rb1NxOfpSm6C5DXsYsKEaaneI1qBxYxSVk4a5pO1B+LavDPWODJWRBNq8t3oH/AKhrSOKvQqDMlkicw+0TgUmFxP36EXic/jKPykiwcgdNBc9KgwXEJMcQkKkLbzWPyJZvyR7jqzdAN66libOCpGa+hHQiuVLgzFjcQuBl8LDmwc7qHsQ4ToQDp73pWWCjux+HI5bI1AZcCow2FAkxci/GfhRbW8RgPhVfypfX6mq/DMTbB4VyxdiZZibNIx/7r3HQaAsOtlHeq3CtcFYM5V2yyTC5edzukbbse7fCg66VuOXODCBSxAzsADl+FQuixp/pH6kknehxxc3fcHlmsarmyx4bgsPhFCKUViACSVUsB6X2HbpVlFPfVSCPTX9a4Pzbx53xkxyhkD+GNiSqAZrXBsL31HXSvOH8cQZnGaJggVRE7REEWtIVUlXY639+1G8unathawOSuzq/NHABiLyLZZrZbn4XUbJJbcdjuKwmKwrB0w5iGRbXgkAa2urq27KehBtv1q64LzROhRcQyTq8nhh10lQmwUyLaxBv01trWp4pho5FyyIGAO53B7q24PtU6FlVx5kKbxOpcjnHBcSkOJVsOJIn8VVaPMWjkVnyFSuysBqPbeuu51HU1ioeFxYfECXK5Tw7BiWkyPfVj1Xy6ZhWhWW4uDp0tt8rUzHhaVMXlzJu4lGd6VI70q8wZdBVB9yjIsUDdyQCfe9T08QVcuqiWnLfl8lc482njrz+CGThySLlILKNlzEAdiLHQjoaxvHOTypLopYd0AJ1/rjuL+6/St7h4yDrR0a33qz5cMZHDxZpwezA+SFkGEhEgYMFy2bQ6EgGx9K08amgMI3SrFHpdaVQxO22OSK1KR6ctMkW9CSDse1MZaJEVTwYO9FrSIUWynEROwp3hGr5MKqimtCO1D2qC7BmX43hZXw8yQnLI0bKhvaxOxv0/wCayPCOTcSYljkHhrYXzsCDbpkjN2Hu4BrqEkIFQqKXJKbtjIyljVIpOF8CSHUXZrWzmw0/pRR5Y102A96L4zjxBh5JT+RCQO5Hwj3JIo8qPf8AtXOfta4yEWLD2vnOd9bWRTZdfVtdulTNpRIxpynuc2C57597tqd81sxI9LkgjaocRIy9At1sFFtv80vGGXyj0ux1I3sLAWHeh55Re4+g/tWk92dJbI2n2W8OabE+I5JjgGYAnTxGBC2HoL/pXW58OTsKpfs94OMNg4wRaST8R9NbtsPktq2ESaVuY3oiaGT/AFJGP4zw7FPZYiEQ/EwPn13AB2HfWrqCHKoGmgtptp2qymh7b0B4B6//ANAP0IqXkp2DotUZht6VI70q8vZdT1RqPcfvWgTh9UEe49x+9bZLWq2dWZNRyenycDjUdTh6/BVnBAGnrAKs8gNM8LXSrT2hw+zoDGHsdKJSGifDtTkjvQOYagRrCalWCpUNqjlxYG9BbfIOkuZ4sGvpRY20oOHFhjXuIxIG1C02FGUUrROxA1oWbEUJNiM3WsD9pfME8CxRYcsJJb3ZRdrLbRfU3rGlFWyFJzlSNzj8eqKWkZUUbsxsB8zQf34TwO2GkViVIR1IIzW/zXEf+h8QnUs4lK3veWSy+5DHT6Ve8lSnATqsmIhMcxyuivmKNY5ZD0tewPvQLKrobLo7q7sucDzViov+5dyNHjkILo3UXVQR9GoDDS+PiJp8Q/hvI2VLNdAiiyoCRla25BF9TpW34vwHD44ZkkUSAWEsZDaf0uL+Ye+o6VzLjfBMZgDd08SL+tfOtv8AVcXH/uB96GakHjcH5MO4zyaSCyAPpcmJbNr/AFQ3sfdNfSqrkjlszY9EcAxxDxWI1DBTZV9CWsLHXQ0ZwXmVwQFYqw1yNcg+6nUe6k+1dA5BUSePKzL48jAuFGioNEyn8y7nN3v2oIR+oPJJqJqoIb0UotTIlKiqHmPmyHDeQXlntpAmrH/d/SPU1sSa5s1YJ8kXmLxKopZiAoFyxNgB3JrlHFudIXmkZWkYZjYqLqQNBY+wqfFwT44l8a4jgX/wRmy+gd+pqww2Fw6qAqKABpqKRPJq5D441H9QQd6VI70q85ZbD1dxWgixROt6zwq1gq39V0nHL6fJXuOPeHr8F3h5qKRqrcKKOTWrJJHHiwhWvUma1Dq1OZqCg9Q9pKr8Wt6mkamZCaNKhcvq2BUlIpNKWNPkirxI6Jit+QLxXiC4ePxHDsL2siF2JOwAH71h+OjGYxo5IsOcIqZgJZmAZg9tFQXN/KPWulGQqpKqWIGgHX+f2qLDgXzBHkc/nYZbe2b4R7D3rXnvsbeLbdGCwP2cPJlbF4mSQ75APKOtvNcfpV1heScNewVmUfEc1gT/AE2WwPrWrXDlj520/oUWHsW3PysKr+P80YTBACZwpt5YkGZyPRRsPU2FDUV3B6py2v2JeD8vYfD5vBiSMt8TAan3PWrX7rfcXv3rKcN5/wAPKbvHNClwBI6jJrtmZSct+50q94zzNhsKmaaQDayL5nYnayg9axzVGKErp8yk4v8AZ7hpWzx5sO+94/hOvVDp9LVNwDlIYeZpmmeVyCLWCKL2ubDcmw3oXA8/meVViwz+GWCkubPcm2ii409TW3ZBS1KMuQ2UZxVMy/HMBiJ2yLN93hA8zRi8rdxmOkYt1Fyaw/C+ForyCMZVJNjqXbXQs51Zj66V0bmLEBIW7t5R7ms7wvDgKARfX6aafStPPNuWk2ujxqDkZvmLiiQx5GNgASoP5mtpc7dRf50XwTh/4EeRiy5bhhcg31JB970/iPAJJXVrIVWTPY6ZrbewvrRmGw4VQCyg66A6C5JsKjSm9+VeJDnJQ+nnfh+eQw70qR3pVRWWM9Xce4/eryJKo13Hv/etFEhFW3qy6jk9Pkr/ABvnD1+AyFQKmzULG9ExirMzioepqRUrxRRCrQNhpEPhU4JUxprVFhaQV4xUMzKqlmIVVFySbADuTWd+0PiWKw8AkwwuFb8UhczKttCNCAL2ubG1cz4hzdNi1RMQwMY8xQ+VZL7Z3TXTobWHWlvJ4Bxw6tzW8Y+04ZzHgovGt/5GJVT7AaketafkzmVsVG4lj8OWOxKqcwZWvlK37kEWNc24MkCB2jHwrneFyPFReskb7TJ7XI9dq6TyHwtkiaZxZ58rBTukag+Gp9bEk+9L1ysdLHBR2MNP9qeK8d1TDxKqsV8OTMHWxsM5voflVFhTFPK8uOM6yu2bxEUyKNdAAARYDSuzcY5YwuKuZoVZjpntZ/k41qhk+zqIX8J2A7Pc2/8AehVqFsKEoryM597w3gvGuKLqyEWOGJY3FraKNdqzHB+FyyOqsAkjEBZJyF28qgZtzbpvXQzybIp8sxFhsJXt/wDJG/epsNyP4mXxpmZQwbKrMb5TcDMbaXHQUtpy2Y6OSMVaNJyzy3FhF8vnktq5/UAdKvJNqYnc1Ucw804bCKTLKqm1wvxMfkNbXpySS2NZycnbM5zpxhFlEZa5X8o1OY+gqpbmZhqseUAa5tCb+grFcV4i88zMgLswL5hooY9Db06XoTEJICCxbRbZQbLcjf1rQljetuzfjKOhRqy94vzg1tXY3JACd7baVTff3OojZh3AJ/tQEcLKLRrl9RuPdu9Sw4V7C+/vTFCP/pGqXdt+x1A70qTb0qobO+eruPcfvWrEV6yqbj3H71sFlFtdqtHV2VRyenycXi0NTjXn8DEhtRcUVKOxolAKs2tM4nZtcyNUohajvTs1A5BqJ7IKy3O/NiYGG9s8rfAh0HbMx7D9au+I4dZUZHJyt/SxU6dmGorE8a5KnN2gxBkBADJMQ+YDYeYWNvkfWkSyXshkYq9w/kLmN8dDI7qvkcJcAgG6AsCD2v8ArVRzT9mccxMmFIhe9/DOiE90I1jO3celXXIGBbDwNA8BhKuWzaBZC/VRc2AAArXLBpSrk5bBcnsfOrcFxWGmVZcNIVDgqchdc4N8y5bixIAK9QSa+g8G5ZVYrlJUFl/pNtR8ianMdjvalltR/UyXv3Hkr2G2tVeJ4pYWAu5PSq/nHmNMHGpYZmckAXtoBqffoKG5N4uuJWQhCpQjex36Ag76G9BObQcVtbLvh1zcsPmaD4vzXh8MfDGaabpBEudz2uB8Pzq1DjaoMLh448zRoqFjdiAAWPqdzQwyxSIasxfHsfxOSCSWRl4fEB5Y1OeZyfhVn2S/pXMcEmaQkoXN9We7Fje9yeo611rnDG52WK5K7toSL9r9DY/rWc+7RpmLKFRBnc22C/lH9qh5k9w4qkU08yQlfEuAwuLGw09Ks8BiYHsF1JFgCL77Aa6VnJuM5xI5SzSGyhtMkY0CjTe36mrvlaCGWZCsdhCMzPYC7WsF0O5JufQUrTN81Rs/So3e9fiLQ8MVdClwb2t+xHQa0LJw1STpWqmgMhudOw/vTBg7dRU7ClJgx3pUjvSqjssQ5Nx7j961aC+lZSPce4/etokNWPgP6Z+nycviLpx9RL5RU8ZvvTHSopcUiWzMq5jlGYgXY7KL7mu850zkSlYVUWKnyKzWLWBNhqTboB3NYnnH7RI8IwjiUTSX82tkUDcZure23WthwXHDEwRzKpUSLcBtCKy3IFxa3ZzvmTnXFIQrIcJdcwD2Bte1zIb39lWtJyFiZJcIs7zNMZSWAOvh2NjHci51F9e9Dc8ctNiZ4H8LxAqup1UZSSCrHNpbS2xqy5S4G2FV0JAVmDrGPMEJWzebqSRfYCgyJONIY2q2NBglvqaPRbCoICLWp7NTMMdMRbYycUPc0DxnmLD4cfiyqvpufpWC4t9p5by4WFnPRmGlvYVk3vsGm6DedcWZ8VHhrBkUqD8JHiynTMDqcqBzp1tV1ieMYTCeQNFEOy2F9N7KLk+tc4iwGLxMhmOWF3OZmW4Y9Li+1HjlbDIbyOZJDr5mvf5bVq5EpbWTqiti0xX2jwXyqrML/EdB7itHFjUMIxCNmS1x7nYfWuc8Z4cgBVFCgr06Hv61Y/Z9hJEBR2zLcNboCR+/X50p4IVaGRltsajAwCxckEtqb6bjc/rWS5jx8QkWFiQgbPIbHzEfAl7WI6n5V0RcOLWNj3H7WFCYqFVWxF++nftR6dqJhL6kzm0WMiklaVgpVfKiW1diNLDtc2rbcD4YsEOVrCRz4jkCwzHoD2A8o9qIkgXMuRRmOy2A17ehp8+KKIUkRXkvYG4AFxpr1IqLStrbuHSbnVnmIma1ha3UXsbdxfc7UJ4YOtvqW/xUExXw1cl1cXBUDMN/iHYfOp2gUaffYx6EHS+veg+pmaaGHelSO9KqazvDo9x7j963UbisJHuPcfvWoGMF7fwV3uC5ljjO/L5OTxOLk4+obNPQ2OwEWJiaKZQ6N0PQjZgehB1BrMYHlz/1cuJeVlLvdURtStgAJH7aaKtvW9bKIga/z/iu3GeqdpnKaoxHCeR87iPGgPDhW/BOUDxlbUZiOgsLr1IroLYhVXppoFH+KAzlz/pH6+1D8S4hBAM0zqna58x9lGprY10vpJe73LNcRfXLYja+l/7ULFi1lZksVKG1/XqP+dRWYxfObMD92w7v2kk/CS/cA+Y/Ss5LxTHFAgnSIai8Ud3uxuSXc9SdTS3lXeMjik90jrkCACoOJ4dnRkVshYWzDUj2rheIeeFhLHiZjOhzAu5YNY6qV+EV0vk7nuPFxHPZJkW7p3A3Ze4p0JxkgMmKUSg4/wAlxJYFpJ8Q5soZsqqOrEDp70VwzlwIv/aOYdQymx9iKvcMGkkaZtC2wP5U7e9Fy2ta+nb+5rXlJNkSg5bWZ7iwECGRnZR1uoB/2hr2udBWY4Zh2klaSRVJU2urZl82w9AosNOpvW3xpSQWcCx6EdfagZcKkaFFAFui9L97dddqRzYzHBY4NLmzO4uDxCQBpm6dh+/tWs5f4ZkRRsTqw0/l+lU3CeH3ktvrmtfUWP7k/tW4wkIANOgrYD+lUD4mG4uOn8vQ0cOmt+5ozEEr/j+1Q+N5Sdv86VjqyY3RRiNWkY5yrRWZbW1JuP0t+tZXnLEiTyEgXDG51yRpq83vewHqwrX8ZmSNCxAUkG5/07muXYjGiXzSMyGfzDIuZvAjb8NFXqXbzfKkY8faZUu6O7833Gw51G1+eIoccYctp5o2KhgkqX8p6nIxsO1xVinNLkA3w7f6vEXX6regOIgZbSIYgxuuHB8TEzk/nnf8i26aWqtTAYh/MkIC3NgACBYkWv12rcl0fFLdoBZZ+J1A70qeU1rzJVAaLENvRXjlgLmhstFv+HA7jXKhax2JAvr6V1eHJ1JfsafTJJUwrCISRVJxJ3fHqkeIdFbQ6+UZReQrZgPKNNRud6CXF4qbMPvJiUAELEiroRe1zc1XryxAArsDIx08xJ6713ujQUJNXucvInWpm/PMuDwqBJMUrsosSWDux9QorNcW4rBi2/8ATR7sGklZCrNbRVW+vUnS21UZwyIpVEVQT0G2+g+lWfLsXkXXcE/WtnLJ6aAxQjdlgsdgVUfPf1+lUnH+FviAiBwiB80gIPmAIIsRvpm0Pf0q+4m/gxyv8QRL2vlzEkbnoNajw+sIYaZhmt/uW9a0E09SNpyVUzPYnBh8wtYDU9NN7369PpQ/J/DRJiTKBYR9dRe+1xsf/qjsc+UsBt/j+1angECxwqAoJIJJ7m19aapUhOR7FqJuot7db+v61Rcx8c8MiNLGUgPvoBaxLDoNQAOt6tElu1rD4T/8RoK5FxGR3mmxLNdiHVRb4bP4QO+trk+9ThucgF9O5ueXuISuH8d1IzAoVXKTmvbqT0+lqkxEgMoG4UliOl76k+1UvJ8fh4JWvmaSQgsdSALKAO1gBUvG8UYIy6jMSVU36jS/1tUz3lRl2a7g6EebKbtY6Dp+UfS5+dXEmIa3wkfz2rkc32kYoEZFiUX2yk27a39KsJ+dsY0eYOi7fDGOvuaNR0rdCuznJtp8joUuIcrqP59O1CrjmAOha2m/X+GuccX5kxRt+MbWOgAA0Pt6U3hnMGJZmHikKoGigC/vpQ7JagnjlXMt+dsaZyMOhIL6G2pCgXYnv2rLwPMGeTPkHwB1SxyIMoyOxsg09TvoakmBkOIlJIaPD3WxIsXkVSf1NP4jwuHCRKQniO4BzOx8pNtQo0BouixcYW+/cPLSenwIIsTqUhXwjOSomJ8eWZr2KmTTJ6i3St/wzGCCJIVS4jULc2ubbk+5ua57ileAxyK4MgLlTlACk2UsFGmbU670W3GJ+rqfXIP80zKrAjBy5Oj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AutoShape 6" descr="data:image/jpeg;base64,/9j/4AAQSkZJRgABAQAAAQABAAD/2wCEAAkGBhQSERUUExQTFRUVGBgYGBgXFxwYGBocFxcYGBcYFxwcHiYfGhwjGRcYHy8gIycpLCwsFh4xNTAqNSYrLCkBCQoKDgwOGg8PGiklHyQsLCosLCwsNCwsLCwpLCwvKi8sLCwyLCwqLi0sLCksLCwsLCosLCwsLC8pKiosLCwsLP/AABEIATcAogMBIgACEQEDEQH/xAAbAAABBQEBAAAAAAAAAAAAAAAEAAEDBQYCB//EAEQQAAIBAwIEAwUFBQYFAwUAAAECEQADIRIxBAVBUSJhcQYTMoGRQqGxwfAHI1LR4RQVM2JykhdDwtLxU4KiFiVzk7P/xAAaAQACAwEBAAAAAAAAAAAAAAACBAABAwUG/8QAMxEAAgECBAIHBwUBAQAAAAAAAQIAAxEEEiExQaETIlFhcYGRBRRSscHh8BUyQtHxYiP/2gAMAwEAAhEDEQA/ADWrmujTRXiJ7eKmNOKRohBMiu31RSzEKoyScAVVcP7Ri6T7i1cuKpgv4VX5aiJqj/aLxpAtWxMGWPnEAfmfpWi9m+HCcLaA6oGPq3iP3mneiVKIqNqTtEumZ6pproBvFwfPFuXTaCurqupgwiMgR57zIxVjFV3NuH0B76wLiW2AJEggeKCMTt36mqLhPae8/B3b/gDW2j4cEeHG/wDm3oRR6QZk20HmYRr9Gcr76nyE10UqyTe2DrwaXSFN24zKo2XwkiTnoI+tT2ue3E4lLDuji4oh1WNLGcEA5Ej1zU91qa+fLeT3tNPLntNIaasdwPtHxV43VX3QNsNmDECeknJNPwHtBev8HfcsFe39oLuInaYB8/uozg3G5HDnAGMQ7A8eU1dq+rTpIOklT5EbipBWN9l+PNng7l5mlQzeGMljp+15k9qnXnPEHhTxWpRB/wAPSNOnVp3+KfOajYVsxAOl7ecpcUMoJGtr+U1lKsvxHtaClhgfdi6TraNWjTggDrk7xt0q35XduMzanW5bhSjqAJ+LVMHcY/U1m1B0XM35wmq4hWayywpmFdikawjE5UV0BTLXcVRl3nFKuopVUl5NFNXVKghTmK5IqShjx1uY94k7xqE43O/SiUE7QSQN5Re2XIG4i2rWxL25gfxA7geeAah9n/aa2llbV/VauWxpIZWzGARjt0rS2OIVxKMrDupBH3VBc5pZDaTdtBuxdZ+k02tQmn0TKTbs3HzibUwH6RTa/oZXcRxNziFuBEK2/duAXGlnYrA0g5C+ZiayHLb0cDxFkrc94WnSEbAGmSTED4TXol3i0XDOi+rAfPJpl422SwDqSvxAEeH/AFdvnR06+QWy6XB9PnBqUM5vm11HrPO73LXucBaKqSbTPqWDIDGZjfoPrWj5JzGzdCG3w4DCC7e7CqkDJ1Rk9gM+lXtjmtl20rdts3YOCfpNFxV1cSWGVl4kjXt+cGlhgpurdg27PlPPfZltN3ii0gMr6ZBzknHfFc+zPDseF4q3pbUyyAQQT4SMVo773DxqleIt+6GDb1iZzI09TPXpVsvMLRMC4hInGoE43xNbVMQeA3sfC3lMqdAcTtceN/OYrknCG9wNywA2vUzZBABBUgEnEmCPlXVu6RwDcPpf306Qmk6svqmI2jr5VsuH4+25IR0YjcKwJ+41w3M7QbQbiBv4Swn6TQHEsSerxzef9Qxh1AHW4WmZtcsS3ZtcPxCEhg7s4BJttIjI2EGJ2mp/ZDgjbu3tDM9jGliIDN1jvAwSPKtJd422q6mdQvckR9e9R8Lza1dJFu4jEbgHP03oWruyMLHXfs3/ADjDWgiuDfbbt2hZpjQTc6sQT723C7+IGMxnPeird0MoZSCCJBGQZ7UmVI3EcDA7GSLXUVwtdihMKKlT0qqSS0qemoIcY159Z4NG5vcRlUqdR0kY+AHI2Oc16FXn5tuebXAhCvmCRI/wwYI7Guhgv58OqZz8b/DT+QkfLFK8fxNi0dCuLiiNlIEqY8vzobj1CcAbY03NF3xXVEICT8Kk5c9yBGd60vLvY9gb1y7cDXbyssqIC69yJ67fSgrHsHd9w9p7+CdSqo8OrGWnJx0+eadGIpZrltsvnbcxM0KmWwXe/leVHtIZ4Lg2OTpOeuAI/CrXmPsjbWw7pc93rCli7HTG5HfJg9cip+M9jLlyxatG8v7qc6T1wAIOwHU5k1Z865C1/hha1hWGkyAdJK4yN4rM4hRlCtxN/C9xNBh2OYsvAW8bTHe0HES/CMFKgABXgKXgr4goyo6ie9elAVkeI9hrjpa1X5e3gSsqFEQFG+I3O9ai5eFq0WdpCLLMR2GTA/AVhinR1VUN7X+c3wyOhYuLXt8piediObWsf+n+dPw6/wD3dv8A3f8A8hTcxuC7x/DXbfiS5pgxnwMQ09oq44z2XY8V/aLV0Ix3BXV9nSYz1Hemi6ooDaXS3nFQjOxKi9nv5Sg5EG/tfGBPj03dPrrx99CW7yjgLlpv8Y3R4D8ZMr03OxrR8N7Onhbl2/76QyvqlMifFODuD5fKqfl3C8wCBrWgqZYE6JMmZOrMnzow6sSwIt1d9NR5TMoyAKQb9bv0MI4jlnu7HCvccWjbIJQJJZiQcAfbgAGe9QpcY81Usugn7Mz/AMo7kYmi05bc5hZt3GcW7ltmWQMGCMiDgyPuo8+xp9+l4X31KPESAWYxEg7LjG2IoOlVQQ7a2YeF5p0TMQUGl1PjaUPLOWpf4/ibdwSJuHeCDrGR55NbrhOEW2ioghVEDrVRyz2YNniXv+9DF9UrogeIzg6sZHnV9SeKrZyAp0sPWOYWjkBLCxufSMorsVytdg0oY5Gp6VKqkk8UxpU5oNoUjUmaFHJbAfWLVsPM6tIme870aBSiizkbGUVB3jRSp6D43mARlQAs7zpUQMDdmPRR38xE1FUk2EjELqYVTUAeZsNWpNLDSBLjS2okAKxAzg4I7d6nfmNsEg3EBEyCwkQJM9oFHkYQOkBk9D8fdUIdS6gcEdDPel/eVrP7xMQD4hjV8IPr0qHiOKtuFAKPqfThwMj4o7kDpRKvWuRpMq7MaZFMjNbTxg3J+V2F8du2FIkDJMTk6ZOJ8qtaA42+LCoETUXdUA1EZbrsdgJ+RpcJzdWDloT3bm2cyCcfCYE7xETOKNwz9cXtzmeH/wDNAlQjNxttDHUEEHIO4oBfZ+xmLYAPQEgf7QY+6iW5hb0g61htjO8b/SDPaKG4TnKm2ruVQuJAnoTCnPfH1qlFQDS81Y0yetaH2bQUBVAUDAAEAeldmgL3N7cEK9tnBjSWjOrTBOYzjbejgazYEamGpU6CKmNPTVUOMDmu4rgb1JUMkanp4pqqSTUqc0qzhRqUUqRqS40VVcVwTrxAvKof937srIUjxagyzjyIx0q1BpUaMVMBkDbzOnlF4nUSJa81wguSFAUi0oxmGhiB1qC3yG8U0sEX90tqQ5JGtwb7TGWYCf0a1EUqY95YdkwOGXvlA3IGLFSFFs3UJAJn3dtPCsR/Hk56mpOA5TcV0ZwuGvOYP2rhhYx0THkKuzTVXTsRb82tLGHUG8qOa8ra9dt6gPdKHnPi1MNIIEdBPXc0NZ5VdVbEhCbOsQDpDSIR/hwY3EfaNaA1zUFVgAvD/f7kaipN/wA4f1Mz/cV5Q+kozPbYaiSNLO7Nc0iDgyIP+UVIvJroaP3ej3iNuZK20ARNsBXE+c9OugNKiOIaD7uvfKa1yZlSyvhlbnvLpz4m8RMYz4yDmNhVzSilWTOW3mqIF2nJpGnpNQw5xUgriK7BqGSdTSpqVVJJppUqVBCipq6pqqXGFKmmlViSdVyaQpTVyRjSp6aakkYimmuq5NWJIxpppzTKKuDaKlT0quS05pGlFKpKtODXYNcEVIBUMsRRSpUqqS0npqRp6CFEKRpCkaqSNSpRSIqSRjTUqVFLipV0BTRUkjGmpzTRVyRqauormpKip2phSNXKnJpTSpRVyTlqdaRFOpxUkjx6U9NFPVStZNFOFrepxVqPiX6iuzdX9A/yp73E9vKcv9T/AOecwEU8Vvw4J2/EflT3IHSZPeh9y7+Ur9T/AOef2nnuk0ihreXAOg+hp0Ufo1Pcx8XKT9SPwc/tMBoNOENb82R5/WlpA7/UYqHBf9cpX6mfg5/aYEoexpe7PY16AY7/AHj+dcm3J/LFCcJbjylj2kfh5/aYA2j2NN7s9jW5a32B/CoW4VpwpjuWj8qNcGG/lylH2mR/Dn9pi9B7GuRaPY1s/wCwt/CPmxNdpwzD7IPz/rWnuA+LlAHtRvg5/aYo2j2P0pjbPY/StrxMKCzYAySSAAPMnYUJf5lZVZa4qjzZf5zQDB3Nr8oX6mbXy85k9B7H6UvdnsfpVjwXthYdnDF00sdJKsQ648UaZHoaKv8AtJw6qW9+CB0Ak94wJmtX9nuvb6QF9rA8B6ykNo9j9KdbLdj9DWo5bzRb9sPadSCJInI8mAmCKLS73+7/AM1XuXaYX6mfh5zGe7PY0q1FziBJ+Lc01JmnY2jAxndLo8wsp4dSSB8K5P0Ga6XmqkSA57eEifqBRdtRG1dEV2CQJw5WHmNwiRbg9iSfyqRuMJIlivlp3+ZFFmBUXvR3rItfYQgJC98T8R+6PwrogRuPoMVJrHlQfEcdaUwzovkSB9KCxvL0hFsiemfIVMqDpH0iqfheccNcJW26OR0TxH7qLtBegfHkw/Gp1hJYQ0HzH0/rTlj0iKBe+AMLdPop/Ohm4w9E4jY/ZH3+dUQTJpLgA+VctciqluPuAYS4fVR9d6V3mLx/hsTE7fdvvWgpm1xBzDjD3uecVBfvlULDMAmJAmBtPT1qnucw4k7WR8yV/EVTe0vtK622sG2yM4gnddJA1aTEMYMQJiT2o6VKozhIFSoiqWMq+c+3Ny8hXR7u2wg5DkgjacRg9JNZ9VAlrcHuNvpsR6VL7/yb0j8hP4ChOKvqwlW8fQ7R5NPTyzvXq6dKnRWyfeebeq9Zrt9pLeuBgGU469Y3n02+6uHuyoUNEmJ3wBJ9e3zqsuX2hjGGBmOsb46H+Rohb8KCY1AY8pxP0AqdNeV0FrSw9+dUJIaMmSCB0yNvSrjkvtWeFBDgurGSZGqYgkknxYAwT/KsvavGYWBHxMxxMbgYJnzpLxCKcsGYnBJBj06D0iPWgqpTqr1vWa0nqUj1T5T0I+1lo5BaDn/Duf8AbTVk041YGF26sP50q842CW51ncXGtb9s9l4jjGUAqpbyET6xOaAu83uzi04G5kpPp8VI2zbzqMDoScY8zBFAjnCE+G4gAJB1wQe8HfvtWZUgTcEEw8cXc1ToUDuz5+gBH30mcndgJMCB9Ik0KdDqCjHG2mZx0gVBxdxQgLqEPVbjKAYI8Uzv8xWNz2zWwk3HX0WdbttkAwT6xFAXOGtXBqE7RIyRt2Bp7fOLIXwlO0L4xvBjSMiaG4j2mADC3auageqaQfPxad6mol2Ej/u+3bgqpkbOzmR5ZyAO2K1HJ+KZrQLmT3IgkdCRWHv85vLDvw7nOdRgA9zpmQOwx9aI4g8VdUH3q206+6WSRHdto/0mpmVRdmksSdBN1/eagwY8s0Fd9ruFUgG8kkhceLJ2BKggGsR/c+tNS37l0jB96ZHyUAL8yprnh7QClLwtEGRA8P8Aqxj7h1rM1U4a/OWKR4z0Ic2tx8U/I07cwt/oVhvZf3iXGtjU1oCZOqATMKpP4AkQK0zicHaiapk0tJ0OYbw5uZIZiT8qyXt9xIFu2dLag8iMmNJDEx08Q3I6Ve2bIWYqDmPMfdW3doKhTIPXypmhWVXD9kUr0CVK8J5ubrtsFUeZn6xifKgLylW8bLJ6qv0lTJPy+6guZXbb6ohtzClgq6pwsecfKhuA4gWn8alrR+06lipjoexxXoBi1qkDUeM4owrUwTyE64q8BLLMH4sAd8gem/yqHh+IbvOB+h+ulHXuEt3UZw0wMBTsOg6wc7YqKzyZhoIY6W+qk5E/TcUJRi2k2WogXXedWk2+DyESzHz3o+28f8nB/hKn69emwqP+yhPijSdyCYn+LG35Ualll2Oob6WzjeVJz+FN00IidVwZIvFD+D/4UqmXmAgZb/bT1x3IzGPKDYaGbTh+HW4TBvsIMzcaDMYEsCRn0FNZ9mbWqUDpiGK3XGrffxeI75q74MCJyT1MaQSOvf8AGo+K41fhJkkfCuSfL9RXmXq1ODGeiCL2QAclT3gy5VRlTcYjykFj+hXdvgkVyFtKE6mFid/WiLBkRp92Nh0Y/Tb9bU93IKgQO9Ys7H9zTUKBsJWuHFybYaMyBpCn5nM/186g5zw2t7cQHGTHlO5/U0Rd4pV8NlNTHqBgefngdK44Ph1BJUhnmWJyAe4x06VYJHWP54yWvpOuZ3YslCwLuIE7z56Y274oPgkPDWiHYs77LqZthGJ2HX8644yFfVqk7FmMqPMdAfPahvee+NyFYoADvlidtRjbyWjUHL3bmUbX75U8y5+bVqLKktMT/OCTGJkH+dH+y/tQioBetFWGDdVQw+YGU9BIo7huEt3EZCqhvQH0PmJFdXOXNaA0BWHUBRGBkwfyPWt+npgFLa37YIpNfNfSaGxxiOAVYGc75+nSpqxN7gkdy2k23kkOh+kx1k+fSurfNeJs73BeTYSpkQc5GT6GhABO/rNDccJtNNYH9oPtWtu23DgpLYctJ0jeFAyW/D51oeF9q7TKSTEfF1g+gk1m/afl/AW1fimQXXcnT4yQWPlMATvTNEBXGa/l2xaqCy2E81XmT7W1AHSVyfv/ADqNuZXiI94+dwDG/kI++pb/ADtwXW2Etq+4VRIBG0kY+VWPIOXwA5G23ecfgPxFdmpkQXitGiarhF84DwSMqtCkHqWJxnYCPurSWbrMk6SxRhJXGSRkAZAPpvVVx7MWJUTnzMBcyTt9r7q5s8TcB16oI27CDMHGxIq0xNRRdbSquBpPob3B3mxtcrusuUwf4mz9M+honk/JhkXVMKfCCTH1xqiIj8atOTczF2wlwI2RkDowww+s1OOZAmNB+ZiuVX9pYqqpVtPDSaUvZ2GpMGGvjrITZsDGm1/tWlSNr/JbpVyrntPrOoF7hLlLD/FdOpo8NlDpQA7as5I7n5VLc4tLa+IogiSFgf1qpu87VXJVXaZDNnGMYyZnpmqXjeY3GYsLcAH4yNRMddPhlRO+9bZS/cJgLjhNEvtIpIW0rMSYkjGdj3im4y6wH7xxBOYOgKN8w0np1qr4W0uCWdmf7Q+HbyiP6VV8eETxEkXPeaA0wW79dh8qzVFLWWalSBcy1s84tSV0synEoPAc4nInvmetQ81547Ww1gNoG2w1EHbrjyGfzIW6gZnBnSgBkQZzG/f8jT2lI92gEQA3yNTMoN8vrDFMsLX9JXWeIv8AwPbQG4I1ayDEZjBE1BwfOL9ljbS0XA7zgfOJPpV0Cke8iQkhcdRv0xnFD2rYLe+I13CvgUD4Rvudu04oxVBBuo+/+QWokEWaNa4tLgBhrDEmZkAd/EQB9/SrO1cuIIh3HfT+ayKHcnQVK5aSSIOnrnz8ql9luHNu7CBgjhmIY7HGklTtPpiayYKyn/ecq7IYJxfMLTMFug23MgSAdx0I8u8UPbsC2SNWZkr0P+oDBkRW5vcIHHiAPqAaoOO9mLDGdOk5yp/IyOlZpWW1jcD1hXJ8ZmeM4XUBetDB3tnY7b5gflWZ5uiu+TCkSOoUnEXPnOR3rfpyT3SsqGQxnM7+v9KwvPuDKhnwGDyYOMYHbUfXvXTwdUFrA+EE0SetbhczO3OVH3oDYg+I9gOvnIq84e3rUAeFcATuRuY7+nWhTdDe71CXlrZz22mN+3zqbmPGwyxpYrIGCCp6kdDtA9K6T5qhCiDTWnSDNw56yd92wcwJ/wBQn8H2/wAtFcPbBGnSpGxhcDynrVXzFnQiFJk6h5kAY6bfgfKiLfM4QayyHbSq+KfnjFYvSdDbjGaFZDvNZ7IcQF12cQDqHzjUp85z860j2pG01g7DkaXU+JYIMRq8iPMY+dbvhuMDKGGxAP1E1ycUvXzdsKpTyHQaGCng1/hH0pUQWpUrcyriVbXEOuQIfKf5j1IHpmm4lCxVB4o+ORIAPQ/LoO571w3G+7JiIUaB5ucY9APPaktoKQgJ+Eu3mek9flWtra/n59YKwfibbEMVOQyi2TnEgNpHQxOR69K4s81FwHSwtWUX95eI+EdEXrJP2Rk7noDJYc4Jkyqk+ZJ0mfIdqwnG8VcvXmQi4Ldu4QlsCEBLHDZwzGfFk5PancPQ6Y5Of5uezhf0i2JfIBaXHOec2dK2eEUlm3v3sHJ+ypwvfUQI6d60PK+HayiK1w3Da1G45k/Fsizk5H39Jiqy8oe2h4UcOGIOsMULjEFCrdZyZ/hE71dcOvhtyuEEkZlngaiBic9a2x1JaChFN9733/OUDDAlyTC76+FEMgu07HodR/U1w1ge+dzMIoEn4ZGcf071GgYszsQHPhGSQomYHRm607t4lEO+k4VJYk7y4X8PrXJAOwjxPEyaxf0omokR4mnBzO+O5rRcrTw6jILdD26H5/yoblnKdI1XILHO0Gc/FG+I+ld8x53ZsCbtxV8pz/Ss2DO2WmLnumLNfwlo13GKruIeM4rO+0H7QLdhQEXUx7lRHqJmsVzb2v4i8WXUVRhCwoEyO+Tmd89fWmKfs+sx64t4wQ6rNlzz2hVV02yGc4wdgNyPPt/SsXzZyVETpYSe8gj796bk/DqbZ8TM3+Y/Cf8AKJwPPrUnMG/dTA36+fp866lLDrR/b2x0AmkT2i8qTbVBbGRGRAxJIBBJ6/M068GzF21MugAggxuwUCBHUzjeDUXMHVWiXUwNiNjnbFTLxbKuCdFwhpO4icAnESxx6ZFOEsACu85bBSzKe7+o3G8Y7kI0eE/FscD8cxXDXQDEMCTILLkekTPT5AYrjhWYuXnSC3xHAG5HeBt9RSdpBJ0ZI2GqdIbIIOTJ9TmYomYsetIBYXHbxmhscbq0GNxJiOo2+v4UdyrnVy0WRxqtAwswCMz4TscHY9sVS8l5a6yzsR2WZH37Vt+T8OrWBqCsGJORPWB+FcvEulNbEXF506gqVKYY6GdLc4dhPvGE569flSqwXltuB4VpUAenbYzn9E3dKkJaI94Y92nwgxkzls9TiJ/8D375IYSQXILnMKu0T3IwAO9S2wzEAnJPhjqdyFPXE/AuwOaV3k3ESItGACekmegGqEPmST59lQADqY2WAiS5pUljpUfF/lUZA9YyfnVZxPLvfXJNwK9tg/ugRoMsQH1AzMwJ6HGxmpON4G+PdjSVZpGmAFUEhQDKMDvJI7fKh+F5ZocKxKuyOSZ+MmFZciSoA2gH6SXMNSLtZGGY7TnY3FhBfgJW81vKNeq1pvK6wZiQSFIcDAnYnG/mJseU8betsmokq6yARJOM6D8W8YEjc4FCcZaYM+sBYVCIBYEI5DaQRvoZR8qE5ne92tm7pY7ZLeHTHxaZgN8WRjC9SKdq5qhCVBrsb+EwFQZRUpnfsnpnL+WW7qqxKvv8JxPX0z86m4y8nDKoTQhZhMnpI1MxyTt1rP8AKOLW9wKcUmv4yl1FYgCG8BhYIOnSPRzFXo5Z71pWbWkiSQNboWhD7whngoSMESV+dZUvZZD3ZrjshVcYNhqZJzDinujRw7LJMMxnwrmSv8TYiJ+lYj2o9grmpbtkveIjUjHxEj7UyME7gffWjR/cXme5dGh/BMlh7xCSWIklRMS2BDH1rRI0iY+XaMEfI4pCuKns2opp/tPM9/0mlF1xC9beeFe0PIr1i4PelWu3E94QCZWSRBPWNPTFNxl62ywFPvGOYMAZjABjtv3rbftL5UWKXVyCPdnMAHJE+RBI/wDNYq3auX2W3ZBZgJZQB4THiYExpE+e/wBK6tCv01MVGPjDC5MwHHzk3LVcXFKudIjVJBOcwwOesT29KsuOI8KjMyfoD/MVNwvsrdS09282gohIVckwCYbMRO0Z8Rqs4O+GdWdh4l0rMCZ3geuKzzioeqbgR+i4Vcnb2yu5vZJunqBA37AUTwfBBSC3jBB6CB3+/wDCheKcm4zdNWBMz4iBPyBxU54gC0QMFWEf++YH1/Gm2By5ZzEdemZj3n88pOvKk0kG4PCN4wO+Jg+poB7BkKDMhR4oO5woORMZGetGJeIGNJMAgDxB+kCQI8UdKbhWKND6x5bqWkZ+Ww/GslLC/GNMqNYAW7/z85Sx4ZjOkMcQCZzj1675rX8g8KOgJ/d3GX0G4j5GshZQLcjfwGT33/l99azlLRe4hZ6o3+5en0rmYwXTnzA+sevYi/eJoUOBSqJXwKesFBtMiJjfZy+bHELfZS4yuT4lDAAsCTkz0JHXrXpvBcdbvLqtsGGx7g9iOhrzTjVABLbfjEjbrgAR/m9KtfY72iti89u4dBcIEmAGI1CJ2nOB1iixNM1Vzgaj5TOqipxl9zRw3EhMYt6iT0BYgEdJkH6VmOfcfZu29ZJi0yspBzIJB0+ZVgYG+O1aT2qA92dMC6wKoSAY7lgQZXy6kisFwN22FXWiu8hncRq1zjUcdcQMbUx7MwTVLVr2tt323nNq2ctSuL2189pKeOa/ZCBYuNrgzjwfFBEeIxEbZn0pfaDgLhTUxAAaCBvAJVBHkAPkRjE1eXOLRYWyqpBIDkbTltJgnIyTVBz/AIdytuTIcuSTmYaAdXmMwRgRXeqZeluxubaC318opTopQplQb+G00P7KuZPo4vhwC3gF5FwfEhAMA9fhMf5a9B5Zx7NpZUb3ihrbKUa2kKZUsY8JjEE7E14zyDmd3gLy3rYkrqBn4WBEQfxxvAij+ae2XHcdKPcOgnKJ4Fg9CY+H/UTR3mRsZ6kn9nvMQ72nKMHKWQCFYjYvtEKBG5zO8UddvKWJAgEzHyj74/Gs37CcnVeDGgqGLtr6wQYgmegA+vnVnx/CPpjxZ392cj7p+6vKe0cU9ZzTP7QZ2MLSRFzcZLxnDrcUqyhlO4OR3/Gg7HBpbwiKo7KAB91APxXuxhXJ7kuSMRs0jHWak4bmTHcE4/nkjSMUl0bhdDpHFcAyL2ouaeEvGPsN94j86864LhMhZCyOhDagCSwmB4gfwnNbf2q48Dh3Q51QMdQSJAMAbVg+Lv6SUE+EAjK74MnEznpG3XNdj2erCmR3/wBTJmUNnaBNcGmB/ECZ8pP51NwKrruIVBBAMDyI2+Rmh1uiPhBPlvXFm+VuEjHhcfVTXYK3BE5VFwKgJltxK2vikAKpFtJie7HOQTjzjzoZfC43iVxnyJI6gfypihwNTCSwKgHxADwx32jy9BR3AcHqtSY1QCO0Db7qXvlE6VjVbqjv/OUNvvF1Z6yB8xv6VPyjnmnimZvhuaVj+GMT9R99BXbmoAgkmY+hGfnFdcPyW7euFkHgnfEAnO2/eliqFCH7LRqqetcdvznpK28DalQ9hoVQQxIAGx6D0pUgFNoBqTMccCW2JCjI322z6/gKBflpeBpntECJ269dXbFFsHXoTGZEwO4JAJBkA7bGi7DhU1kEdFE7npHQD5bSa6GFplmAGw3PdMcdXWnTLcToB2mccdzE20VHYsQAWBbIRT8IO8HKg/6j2qvTl1oFPehi7Au8EqJLZUHIGlScCNh3pua3v3bqWktkwxBMkA47AY8hFWvBWS1pWt3PeqyajbuA/ZAkK0d+hnrTbV6ZBDXUHQHsA18r8TOJUw1SjlI1bduFyeHlK7mXCwClsPBa+qgkSP3TAZzIP8vSqq2C3CsmrNm4pwDgPI1dyCGX6elX9vmFoXLahNBttqKkjSBpIJDSRG3aPKs9yXmKWb7xLpcV0ECZmNJjaM9f/I1Lg9XWwU37bb8oNC7Kbi1yYjw9rSWhnciIbwgHsR2PQk9Jrq1xWgBVPYlV2jAB7DHafWp7/K2S42lToxLEgnO4C7AZ3I6VacptcPaYa9dvIl/dyzGZGnHgGNgp898MtXpgXvfw1mnu9W9ipHjNB+z7ijbRxd8Ou6YBBWdQWCJ3zIrcO47Vn+G5vwYzrQGZ1OCDP+ph6fSrm2Q4BUgg9QZB+YryeMqZ6hZVIv2zqUkyLZjG4jh0ceJQfUTQT8nt/wAI/X4UbfuqgkkCs7zT2qKwLaM041N4Fjv4oLeg+tZUwzaCab7So9u+Gt2rStpklwu5PQmBJ/GsHe4gXL8lRABB+R7/ANKvfbDnTXCq3PsktB223EAdfM771lLSSSZBHU9PUdTP516HB0rUhm3mdR2U5e+/pJ7Nrw6h1x0oOxbUXkkYJIM7RtRsaVY9qB4skafI/lOKdGs5SnKwML4jiSQBbJI8O+5x1jyxMT509nmLyVDiQOgBnAIBHYeIYH2elRtw5hjKjSDOkziCSfKT0PUmmsoBBXEdZABPTcEHyx8xWVhadTM+a8suT8QLispjwnVjbJ8x/P1q44G4wlVYrGcTGPQjoaz3J+L03ipyGhSMAiTjAAkT2FXlo6WMEgg5jscUrXXUjtnQo9eiO0aek09u+kCSZgf81h/1UqCUPHx3vrH/AE0qVA035mZ5O4QdlBmWgjBk6G+ZHxYjOD6U446FhjOwHiWfOI+gEbDNE3uUNb+G8VyRByo2x8ODnb50He5TcZv8SVHxalITHSSIjzqU6wylQ2h+kGpTRnWoRqNuzWR3eNUR4jnbV4g2+AdvlVRwgRs+8ayAzECSFkk/CdUAnbbpvRl7lT5X3tvOREmM7nwmR0+lTclthWYvca3clpYoWtsBgCARBAGB6HM1uGVFJB/PT+4pjHL20lZ7Rcu02Q6mZZZcDB3Mli7SZ9NvSCuT2QQGupq8MrpZVYjuRbBciR1j1qbn95dEm41y4CIIBWOpgEsRiZ+HfrUPDc7a5pUWxloOnwK0/wAbKIbPl13E0WZ2pfXb+oiv7pZHjBjzjfH3gn8KTcVuDM7xsfKIww+lD/3Hca5MaQTI0nOemozB6Zo1eW2k+JS2camk/mIHcAUqTTGxvO8tVyNdJVcVxxZoCMx6aRkgdO65742+ZPs6nFW31i41hJkqc6ukFT4QT3mc1c2SmmNGlTGNL9Z6KoB28/Ou1dEnwkZjCBPoSfvNC2IIUqq/X7TJqYdszGScxZ3ktcdRjGsjf0Gr5Y2oK1dt2/tySN/dkNmftET9T0qXhr4RmM3XJnOoEDqQIEDPrRNvmoK494SJmADEGDmInypXrKLW09P7hC3DSYL2ldDdOkhgBJK5ie89ZA71XKIOoFhgxBzJkZ8pgVce0n7ziCTJ8IAkD/aYOWwT9KEtWipEjVsRqwCNQ+GJ+1nOPrXepPamB3RPoizEwWzb+zPbz8/pUXM1mB9qYEdcGpbClTsev6+VaDk3E20QljljjBO04xmf50VWp0fWAvOZQpdLUyk2mesWWmTjGVHxYAy092jf6UOz7kjwnJC4nM7fy71ZcwYe8Yy0sPDpAA6nxTLRv170AyIhEuGnIKnUADvjTv8ArFEjX1M6DqRaxktxFPiLIIJKjuZGcnIjHfFG8JzGHUudIYRDEbH4T+G+YNd8By4XgQgwIl8BtoIk5Ex5VfcD7OWVj92zR9ouDmlatdE0aOU0cdZZ3a5ja0iUEwJ8J/lT1cpbAAHux91Kk+kXs5zWzdvKTDiWDN4iRJC+JN9+tw+mw37UM1y4cBSQOy2SD/8AM7+lLi+aKCVK5zgtZUjHrOdvnQHEcxVhACJ0H+Cx6bZkxjABpNKbHWwgEgS4fiLmkQjb5jDkydUyoHzFZDh7N8F7epUjDMXMgSCc46ECCTvitBwqHSpYkiMSoH1JB+6KoOc3Ht3mFtyourrhW0qCBpJgdZE4zTGGFiUFv8mGIQuARKe4l241u0NKw3h0wm8CZAg+pme9bHgeXrYUDDPB1MzDUSTmPiKiO345rI8svFLwuuzNBkyc+uZzWoucYrGRcbzJ06QOsj3ePQ95prFZjZRt9YGGVVGY7wviLDKpKFVBid5++Aeu4PpQq2LpBFu7kfEwXSpPeRjbArkKwEm9aljMiR2jCAE+GPrUt3g9S6g7TMT7rUfqwH1NJjq6E8vtGTrITxKSdd53IglUhh0ESzHfsGnNd3tIaVtacfE8KxnHhAl+nTtTKrpjWx7BQtrHkRLfd9KayjJ4ifdz1WXuNuR47kRg/Zojbf8APofnA12kPubmrUUggjL4jMCA0mM9D9Kl4rhDqGu4CeotqXiBmdRIXtJgVLeRNJNwqSTPiAYjyAV58q4TgFZR4Tp3j3dtAB3OsnvUz8b8pMsFfgUxqLkDGWWNt41GOu1UvMrS2zNs+F/DvqnBI6YA8j1rQ8RcthQCFjfLTIHooU+kxmsfzPm9y6coiKpMaQevc5HTtTWGDu3dAr1BTTq7zuDAzLd+nnNWvBX9NpoSSCMEkbjyIqmt8TAkkA/OPwzVtyXUQWIck4/wyRjOBI+ppquLLrOZhAwq6QHmAZne4JUacADyEiex7zQo4Yw7NBMAx+ulWnFhrevVchWUgIxtLnp4VBP31XXuKUZVlnqD+v1NFTJI0m2JJBtLLkj+7IloVhkbDy/XlV41gxpjvuPwwY9PxrEXL64JmZ+ycbfretvyXiBeQGcqNJBYzgdYxkQaUxaFevHMDVDgpOl5aYHh/H/tpVciye6/U/zpqVFYx3o1lILllwToBDEwze76bbkiRnc9u1B8X7SpaDAJAECLcgA9iVYA98T6mtqf2VcURH9p4YSMleHgjpCw+AOlBn9hB3/tQJ//ABxOeuT0rorhfjnJOI+GYXifaq4Vlbdy0D9rBnvBInadqo04xy4d2mepnY5j0r1i5+w9yAo4pQon/lkk+p1D9fSo/wDgQ5Pi4pT6W2HTA+OPuplKaoNBMWqsx3mDuqrrKtmJ8sbbf+aHbmj2m06ZVtMxnVGcSCJk16Kf2GMPh4hFnqEYf9ddcJ+xe4hluJRu022Jmd51zgVXR6a6zRq19tDMZZ59cvKVThgdMfEY3MGRAG9TrxugN773NokiR+7bf/c3XqAK33LP2TiyQ3vtTZlmtg/7f4cx32q0/wCHyySTaMiDNoZnuaSqUnBslPTx15marVG5bWeV/wD1HbDAC7ZGcGHA9SFUCf1Pbm/7RW0/5jsDOLaaRM9/616Bd/Y7ZPwuEyZ0IEmehOW+hqA/scQZFxZmYIuFdoz460XDj4TyldOe0c55vxHtFqQhEI2+LxEmRnEAQPTeqzieccQftXFUYjXpE+SrHT1r069+xjUT+/RZ2C2iAPSXP3z8q74X9iNtcteLnzWB8wDmmhTVRov56xc1GY/unj91nOSZ7SdXyk0hcbGxPpt6Doa9nt/setDPvCfLTAz6EY8poi1+ypFMi5HogA+cdKsu3BPlIFB3aeKWlctqCaycCV1fjv8AfVpHGadIV1WIARQvyEAGvXv+HIO95/kNM/Q7VLd/Z5IEX3WOw/rWDGq1v/MedpugpD+Z8p41w3sxxLHKMB1LH85zVzb9j7a+K7qJPSQvrjJPzr0fhv2cFTLcTcbyIgfjRTfs/UmfeH/aD+NZVPemNgNO7/Zqnuy8b+M8zsWOEtuAElu2nXA88Y+dXVi7aiLYCCcgW4B/Ktcn7PQNr7/IRn5GnX2CYNP9oYggCCgO3zpd8LWfgfMzZcTSXYj0mYF4eX/6p/6qVaT/AIfD/wBZ/p/WlV+5P2fKX73T7Z6EtdRSpV25xYitcmnpVUkaa5NNSq5cakaalUlRE1zSpVJJE+4pGlSqSTiKY0qVSSKnp6VSSczXQpUqkuKKQFKlUkjRSpUqkuf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AutoShape 8" descr="data:image/jpeg;base64,/9j/4AAQSkZJRgABAQAAAQABAAD/2wCEAAkGBhQSERUUExQTFRUVGBgYGBgXFxwYGBocFxcYGBcYFxwcHiYfGhwjGRcYHy8gIycpLCwsFh4xNTAqNSYrLCkBCQoKDgwOGg8PGiklHyQsLCosLCwsNCwsLCwpLCwvKi8sLCwyLCwqLi0sLCksLCwsLCosLCwsLC8pKiosLCwsLP/AABEIATcAogMBIgACEQEDEQH/xAAbAAABBQEBAAAAAAAAAAAAAAAEAAEDBQYCB//EAEQQAAIBAwIEAwUFBQYFAwUAAAECEQADIRIxBAVBUSJhcQYTMoGRQqGxwfAHI1LR4RQVM2JykhdDwtLxU4KiFiVzk7P/xAAaAQACAwEBAAAAAAAAAAAAAAACBAABAwUG/8QAMxEAAgECBAIHBwUBAQAAAAAAAQIAAxEEEiExQaETIlFhcYGRBRRSscHh8BUyQtHxYiP/2gAMAwEAAhEDEQA/ADWrmujTRXiJ7eKmNOKRohBMiu31RSzEKoyScAVVcP7Ri6T7i1cuKpgv4VX5aiJqj/aLxpAtWxMGWPnEAfmfpWi9m+HCcLaA6oGPq3iP3mneiVKIqNqTtEumZ6pproBvFwfPFuXTaCurqupgwiMgR57zIxVjFV3NuH0B76wLiW2AJEggeKCMTt36mqLhPae8/B3b/gDW2j4cEeHG/wDm3oRR6QZk20HmYRr9Gcr76nyE10UqyTe2DrwaXSFN24zKo2XwkiTnoI+tT2ue3E4lLDuji4oh1WNLGcEA5Ej1zU91qa+fLeT3tNPLntNIaasdwPtHxV43VX3QNsNmDECeknJNPwHtBev8HfcsFe39oLuInaYB8/uozg3G5HDnAGMQ7A8eU1dq+rTpIOklT5EbipBWN9l+PNng7l5mlQzeGMljp+15k9qnXnPEHhTxWpRB/wAPSNOnVp3+KfOajYVsxAOl7ecpcUMoJGtr+U1lKsvxHtaClhgfdi6TraNWjTggDrk7xt0q35XduMzanW5bhSjqAJ+LVMHcY/U1m1B0XM35wmq4hWayywpmFdikawjE5UV0BTLXcVRl3nFKuopVUl5NFNXVKghTmK5IqShjx1uY94k7xqE43O/SiUE7QSQN5Re2XIG4i2rWxL25gfxA7geeAah9n/aa2llbV/VauWxpIZWzGARjt0rS2OIVxKMrDupBH3VBc5pZDaTdtBuxdZ+k02tQmn0TKTbs3HzibUwH6RTa/oZXcRxNziFuBEK2/duAXGlnYrA0g5C+ZiayHLb0cDxFkrc94WnSEbAGmSTED4TXol3i0XDOi+rAfPJpl422SwDqSvxAEeH/AFdvnR06+QWy6XB9PnBqUM5vm11HrPO73LXucBaKqSbTPqWDIDGZjfoPrWj5JzGzdCG3w4DCC7e7CqkDJ1Rk9gM+lXtjmtl20rdts3YOCfpNFxV1cSWGVl4kjXt+cGlhgpurdg27PlPPfZltN3ii0gMr6ZBzknHfFc+zPDseF4q3pbUyyAQQT4SMVo773DxqleIt+6GDb1iZzI09TPXpVsvMLRMC4hInGoE43xNbVMQeA3sfC3lMqdAcTtceN/OYrknCG9wNywA2vUzZBABBUgEnEmCPlXVu6RwDcPpf306Qmk6svqmI2jr5VsuH4+25IR0YjcKwJ+41w3M7QbQbiBv4Swn6TQHEsSerxzef9Qxh1AHW4WmZtcsS3ZtcPxCEhg7s4BJttIjI2EGJ2mp/ZDgjbu3tDM9jGliIDN1jvAwSPKtJd422q6mdQvckR9e9R8Lza1dJFu4jEbgHP03oWruyMLHXfs3/ADjDWgiuDfbbt2hZpjQTc6sQT723C7+IGMxnPeird0MoZSCCJBGQZ7UmVI3EcDA7GSLXUVwtdihMKKlT0qqSS0qemoIcY159Z4NG5vcRlUqdR0kY+AHI2Oc16FXn5tuebXAhCvmCRI/wwYI7Guhgv58OqZz8b/DT+QkfLFK8fxNi0dCuLiiNlIEqY8vzobj1CcAbY03NF3xXVEICT8Kk5c9yBGd60vLvY9gb1y7cDXbyssqIC69yJ67fSgrHsHd9w9p7+CdSqo8OrGWnJx0+eadGIpZrltsvnbcxM0KmWwXe/leVHtIZ4Lg2OTpOeuAI/CrXmPsjbWw7pc93rCli7HTG5HfJg9cip+M9jLlyxatG8v7qc6T1wAIOwHU5k1Z865C1/hha1hWGkyAdJK4yN4rM4hRlCtxN/C9xNBh2OYsvAW8bTHe0HES/CMFKgABXgKXgr4goyo6ie9elAVkeI9hrjpa1X5e3gSsqFEQFG+I3O9ai5eFq0WdpCLLMR2GTA/AVhinR1VUN7X+c3wyOhYuLXt8piediObWsf+n+dPw6/wD3dv8A3f8A8hTcxuC7x/DXbfiS5pgxnwMQ09oq44z2XY8V/aLV0Ix3BXV9nSYz1Hemi6ooDaXS3nFQjOxKi9nv5Sg5EG/tfGBPj03dPrrx99CW7yjgLlpv8Y3R4D8ZMr03OxrR8N7Onhbl2/76QyvqlMifFODuD5fKqfl3C8wCBrWgqZYE6JMmZOrMnzow6sSwIt1d9NR5TMoyAKQb9bv0MI4jlnu7HCvccWjbIJQJJZiQcAfbgAGe9QpcY81Usugn7Mz/AMo7kYmi05bc5hZt3GcW7ltmWQMGCMiDgyPuo8+xp9+l4X31KPESAWYxEg7LjG2IoOlVQQ7a2YeF5p0TMQUGl1PjaUPLOWpf4/ibdwSJuHeCDrGR55NbrhOEW2ioghVEDrVRyz2YNniXv+9DF9UrogeIzg6sZHnV9SeKrZyAp0sPWOYWjkBLCxufSMorsVytdg0oY5Gp6VKqkk8UxpU5oNoUjUmaFHJbAfWLVsPM6tIme870aBSiizkbGUVB3jRSp6D43mARlQAs7zpUQMDdmPRR38xE1FUk2EjELqYVTUAeZsNWpNLDSBLjS2okAKxAzg4I7d6nfmNsEg3EBEyCwkQJM9oFHkYQOkBk9D8fdUIdS6gcEdDPel/eVrP7xMQD4hjV8IPr0qHiOKtuFAKPqfThwMj4o7kDpRKvWuRpMq7MaZFMjNbTxg3J+V2F8du2FIkDJMTk6ZOJ8qtaA42+LCoETUXdUA1EZbrsdgJ+RpcJzdWDloT3bm2cyCcfCYE7xETOKNwz9cXtzmeH/wDNAlQjNxttDHUEEHIO4oBfZ+xmLYAPQEgf7QY+6iW5hb0g61htjO8b/SDPaKG4TnKm2ruVQuJAnoTCnPfH1qlFQDS81Y0yetaH2bQUBVAUDAAEAeldmgL3N7cEK9tnBjSWjOrTBOYzjbejgazYEamGpU6CKmNPTVUOMDmu4rgb1JUMkanp4pqqSTUqc0qzhRqUUqRqS40VVcVwTrxAvKof937srIUjxagyzjyIx0q1BpUaMVMBkDbzOnlF4nUSJa81wguSFAUi0oxmGhiB1qC3yG8U0sEX90tqQ5JGtwb7TGWYCf0a1EUqY95YdkwOGXvlA3IGLFSFFs3UJAJn3dtPCsR/Hk56mpOA5TcV0ZwuGvOYP2rhhYx0THkKuzTVXTsRb82tLGHUG8qOa8ra9dt6gPdKHnPi1MNIIEdBPXc0NZ5VdVbEhCbOsQDpDSIR/hwY3EfaNaA1zUFVgAvD/f7kaipN/wA4f1Mz/cV5Q+kozPbYaiSNLO7Nc0iDgyIP+UVIvJroaP3ej3iNuZK20ARNsBXE+c9OugNKiOIaD7uvfKa1yZlSyvhlbnvLpz4m8RMYz4yDmNhVzSilWTOW3mqIF2nJpGnpNQw5xUgriK7BqGSdTSpqVVJJppUqVBCipq6pqqXGFKmmlViSdVyaQpTVyRjSp6aakkYimmuq5NWJIxpppzTKKuDaKlT0quS05pGlFKpKtODXYNcEVIBUMsRRSpUqqS0npqRp6CFEKRpCkaqSNSpRSIqSRjTUqVFLipV0BTRUkjGmpzTRVyRqauormpKip2phSNXKnJpTSpRVyTlqdaRFOpxUkjx6U9NFPVStZNFOFrepxVqPiX6iuzdX9A/yp73E9vKcv9T/AOecwEU8Vvw4J2/EflT3IHSZPeh9y7+Ur9T/AOef2nnuk0ihreXAOg+hp0Ufo1Pcx8XKT9SPwc/tMBoNOENb82R5/WlpA7/UYqHBf9cpX6mfg5/aYEoexpe7PY16AY7/AHj+dcm3J/LFCcJbjylj2kfh5/aYA2j2NN7s9jW5a32B/CoW4VpwpjuWj8qNcGG/lylH2mR/Dn9pi9B7GuRaPY1s/wCwt/CPmxNdpwzD7IPz/rWnuA+LlAHtRvg5/aYo2j2P0pjbPY/StrxMKCzYAySSAAPMnYUJf5lZVZa4qjzZf5zQDB3Nr8oX6mbXy85k9B7H6UvdnsfpVjwXthYdnDF00sdJKsQ648UaZHoaKv8AtJw6qW9+CB0Ak94wJmtX9nuvb6QF9rA8B6ykNo9j9KdbLdj9DWo5bzRb9sPadSCJInI8mAmCKLS73+7/AM1XuXaYX6mfh5zGe7PY0q1FziBJ+Lc01JmnY2jAxndLo8wsp4dSSB8K5P0Ga6XmqkSA57eEifqBRdtRG1dEV2CQJw5WHmNwiRbg9iSfyqRuMJIlivlp3+ZFFmBUXvR3rItfYQgJC98T8R+6PwrogRuPoMVJrHlQfEcdaUwzovkSB9KCxvL0hFsiemfIVMqDpH0iqfheccNcJW26OR0TxH7qLtBegfHkw/Gp1hJYQ0HzH0/rTlj0iKBe+AMLdPop/Ohm4w9E4jY/ZH3+dUQTJpLgA+VctciqluPuAYS4fVR9d6V3mLx/hsTE7fdvvWgpm1xBzDjD3uecVBfvlULDMAmJAmBtPT1qnucw4k7WR8yV/EVTe0vtK622sG2yM4gnddJA1aTEMYMQJiT2o6VKozhIFSoiqWMq+c+3Ny8hXR7u2wg5DkgjacRg9JNZ9VAlrcHuNvpsR6VL7/yb0j8hP4ChOKvqwlW8fQ7R5NPTyzvXq6dKnRWyfeebeq9Zrt9pLeuBgGU469Y3n02+6uHuyoUNEmJ3wBJ9e3zqsuX2hjGGBmOsb46H+Rohb8KCY1AY8pxP0AqdNeV0FrSw9+dUJIaMmSCB0yNvSrjkvtWeFBDgurGSZGqYgkknxYAwT/KsvavGYWBHxMxxMbgYJnzpLxCKcsGYnBJBj06D0iPWgqpTqr1vWa0nqUj1T5T0I+1lo5BaDn/Duf8AbTVk041YGF26sP50q842CW51ncXGtb9s9l4jjGUAqpbyET6xOaAu83uzi04G5kpPp8VI2zbzqMDoScY8zBFAjnCE+G4gAJB1wQe8HfvtWZUgTcEEw8cXc1ToUDuz5+gBH30mcndgJMCB9Ik0KdDqCjHG2mZx0gVBxdxQgLqEPVbjKAYI8Uzv8xWNz2zWwk3HX0WdbttkAwT6xFAXOGtXBqE7RIyRt2Bp7fOLIXwlO0L4xvBjSMiaG4j2mADC3auageqaQfPxad6mol2Ej/u+3bgqpkbOzmR5ZyAO2K1HJ+KZrQLmT3IgkdCRWHv85vLDvw7nOdRgA9zpmQOwx9aI4g8VdUH3q206+6WSRHdto/0mpmVRdmksSdBN1/eagwY8s0Fd9ruFUgG8kkhceLJ2BKggGsR/c+tNS37l0jB96ZHyUAL8yprnh7QClLwtEGRA8P8Aqxj7h1rM1U4a/OWKR4z0Ic2tx8U/I07cwt/oVhvZf3iXGtjU1oCZOqATMKpP4AkQK0zicHaiapk0tJ0OYbw5uZIZiT8qyXt9xIFu2dLag8iMmNJDEx08Q3I6Ve2bIWYqDmPMfdW3doKhTIPXypmhWVXD9kUr0CVK8J5ubrtsFUeZn6xifKgLylW8bLJ6qv0lTJPy+6guZXbb6ohtzClgq6pwsecfKhuA4gWn8alrR+06lipjoexxXoBi1qkDUeM4owrUwTyE64q8BLLMH4sAd8gem/yqHh+IbvOB+h+ulHXuEt3UZw0wMBTsOg6wc7YqKzyZhoIY6W+qk5E/TcUJRi2k2WogXXedWk2+DyESzHz3o+28f8nB/hKn69emwqP+yhPijSdyCYn+LG35Ualll2Oob6WzjeVJz+FN00IidVwZIvFD+D/4UqmXmAgZb/bT1x3IzGPKDYaGbTh+HW4TBvsIMzcaDMYEsCRn0FNZ9mbWqUDpiGK3XGrffxeI75q74MCJyT1MaQSOvf8AGo+K41fhJkkfCuSfL9RXmXq1ODGeiCL2QAclT3gy5VRlTcYjykFj+hXdvgkVyFtKE6mFid/WiLBkRp92Nh0Y/Tb9bU93IKgQO9Ys7H9zTUKBsJWuHFybYaMyBpCn5nM/186g5zw2t7cQHGTHlO5/U0Rd4pV8NlNTHqBgefngdK44Ph1BJUhnmWJyAe4x06VYJHWP54yWvpOuZ3YslCwLuIE7z56Y274oPgkPDWiHYs77LqZthGJ2HX8644yFfVqk7FmMqPMdAfPahvee+NyFYoADvlidtRjbyWjUHL3bmUbX75U8y5+bVqLKktMT/OCTGJkH+dH+y/tQioBetFWGDdVQw+YGU9BIo7huEt3EZCqhvQH0PmJFdXOXNaA0BWHUBRGBkwfyPWt+npgFLa37YIpNfNfSaGxxiOAVYGc75+nSpqxN7gkdy2k23kkOh+kx1k+fSurfNeJs73BeTYSpkQc5GT6GhABO/rNDccJtNNYH9oPtWtu23DgpLYctJ0jeFAyW/D51oeF9q7TKSTEfF1g+gk1m/afl/AW1fimQXXcnT4yQWPlMATvTNEBXGa/l2xaqCy2E81XmT7W1AHSVyfv/ADqNuZXiI94+dwDG/kI++pb/ADtwXW2Etq+4VRIBG0kY+VWPIOXwA5G23ecfgPxFdmpkQXitGiarhF84DwSMqtCkHqWJxnYCPurSWbrMk6SxRhJXGSRkAZAPpvVVx7MWJUTnzMBcyTt9r7q5s8TcB16oI27CDMHGxIq0xNRRdbSquBpPob3B3mxtcrusuUwf4mz9M+honk/JhkXVMKfCCTH1xqiIj8atOTczF2wlwI2RkDowww+s1OOZAmNB+ZiuVX9pYqqpVtPDSaUvZ2GpMGGvjrITZsDGm1/tWlSNr/JbpVyrntPrOoF7hLlLD/FdOpo8NlDpQA7as5I7n5VLc4tLa+IogiSFgf1qpu87VXJVXaZDNnGMYyZnpmqXjeY3GYsLcAH4yNRMddPhlRO+9bZS/cJgLjhNEvtIpIW0rMSYkjGdj3im4y6wH7xxBOYOgKN8w0np1qr4W0uCWdmf7Q+HbyiP6VV8eETxEkXPeaA0wW79dh8qzVFLWWalSBcy1s84tSV0synEoPAc4nInvmetQ81547Ww1gNoG2w1EHbrjyGfzIW6gZnBnSgBkQZzG/f8jT2lI92gEQA3yNTMoN8vrDFMsLX9JXWeIv8AwPbQG4I1ayDEZjBE1BwfOL9ljbS0XA7zgfOJPpV0Cke8iQkhcdRv0xnFD2rYLe+I13CvgUD4Rvudu04oxVBBuo+/+QWokEWaNa4tLgBhrDEmZkAd/EQB9/SrO1cuIIh3HfT+ayKHcnQVK5aSSIOnrnz8ql9luHNu7CBgjhmIY7HGklTtPpiayYKyn/ecq7IYJxfMLTMFug23MgSAdx0I8u8UPbsC2SNWZkr0P+oDBkRW5vcIHHiAPqAaoOO9mLDGdOk5yp/IyOlZpWW1jcD1hXJ8ZmeM4XUBetDB3tnY7b5gflWZ5uiu+TCkSOoUnEXPnOR3rfpyT3SsqGQxnM7+v9KwvPuDKhnwGDyYOMYHbUfXvXTwdUFrA+EE0SetbhczO3OVH3oDYg+I9gOvnIq84e3rUAeFcATuRuY7+nWhTdDe71CXlrZz22mN+3zqbmPGwyxpYrIGCCp6kdDtA9K6T5qhCiDTWnSDNw56yd92wcwJ/wBQn8H2/wAtFcPbBGnSpGxhcDynrVXzFnQiFJk6h5kAY6bfgfKiLfM4QayyHbSq+KfnjFYvSdDbjGaFZDvNZ7IcQF12cQDqHzjUp85z860j2pG01g7DkaXU+JYIMRq8iPMY+dbvhuMDKGGxAP1E1ycUvXzdsKpTyHQaGCng1/hH0pUQWpUrcyriVbXEOuQIfKf5j1IHpmm4lCxVB4o+ORIAPQ/LoO571w3G+7JiIUaB5ucY9APPaktoKQgJ+Eu3mek9flWtra/n59YKwfibbEMVOQyi2TnEgNpHQxOR69K4s81FwHSwtWUX95eI+EdEXrJP2Rk7noDJYc4Jkyqk+ZJ0mfIdqwnG8VcvXmQi4Ldu4QlsCEBLHDZwzGfFk5PancPQ6Y5Of5uezhf0i2JfIBaXHOec2dK2eEUlm3v3sHJ+ypwvfUQI6d60PK+HayiK1w3Da1G45k/Fsizk5H39Jiqy8oe2h4UcOGIOsMULjEFCrdZyZ/hE71dcOvhtyuEEkZlngaiBic9a2x1JaChFN9733/OUDDAlyTC76+FEMgu07HodR/U1w1ge+dzMIoEn4ZGcf071GgYszsQHPhGSQomYHRm607t4lEO+k4VJYk7y4X8PrXJAOwjxPEyaxf0omokR4mnBzO+O5rRcrTw6jILdD26H5/yoblnKdI1XILHO0Gc/FG+I+ld8x53ZsCbtxV8pz/Ss2DO2WmLnumLNfwlo13GKruIeM4rO+0H7QLdhQEXUx7lRHqJmsVzb2v4i8WXUVRhCwoEyO+Tmd89fWmKfs+sx64t4wQ6rNlzz2hVV02yGc4wdgNyPPt/SsXzZyVETpYSe8gj796bk/DqbZ8TM3+Y/Cf8AKJwPPrUnMG/dTA36+fp866lLDrR/b2x0AmkT2i8qTbVBbGRGRAxJIBBJ6/M068GzF21MugAggxuwUCBHUzjeDUXMHVWiXUwNiNjnbFTLxbKuCdFwhpO4icAnESxx6ZFOEsACu85bBSzKe7+o3G8Y7kI0eE/FscD8cxXDXQDEMCTILLkekTPT5AYrjhWYuXnSC3xHAG5HeBt9RSdpBJ0ZI2GqdIbIIOTJ9TmYomYsetIBYXHbxmhscbq0GNxJiOo2+v4UdyrnVy0WRxqtAwswCMz4TscHY9sVS8l5a6yzsR2WZH37Vt+T8OrWBqCsGJORPWB+FcvEulNbEXF506gqVKYY6GdLc4dhPvGE569flSqwXltuB4VpUAenbYzn9E3dKkJaI94Y92nwgxkzls9TiJ/8D375IYSQXILnMKu0T3IwAO9S2wzEAnJPhjqdyFPXE/AuwOaV3k3ESItGACekmegGqEPmST59lQADqY2WAiS5pUljpUfF/lUZA9YyfnVZxPLvfXJNwK9tg/ugRoMsQH1AzMwJ6HGxmpON4G+PdjSVZpGmAFUEhQDKMDvJI7fKh+F5ZocKxKuyOSZ+MmFZciSoA2gH6SXMNSLtZGGY7TnY3FhBfgJW81vKNeq1pvK6wZiQSFIcDAnYnG/mJseU8betsmokq6yARJOM6D8W8YEjc4FCcZaYM+sBYVCIBYEI5DaQRvoZR8qE5ne92tm7pY7ZLeHTHxaZgN8WRjC9SKdq5qhCVBrsb+EwFQZRUpnfsnpnL+WW7qqxKvv8JxPX0z86m4y8nDKoTQhZhMnpI1MxyTt1rP8AKOLW9wKcUmv4yl1FYgCG8BhYIOnSPRzFXo5Z71pWbWkiSQNboWhD7whngoSMESV+dZUvZZD3ZrjshVcYNhqZJzDinujRw7LJMMxnwrmSv8TYiJ+lYj2o9grmpbtkveIjUjHxEj7UyME7gffWjR/cXme5dGh/BMlh7xCSWIklRMS2BDH1rRI0iY+XaMEfI4pCuKns2opp/tPM9/0mlF1xC9beeFe0PIr1i4PelWu3E94QCZWSRBPWNPTFNxl62ywFPvGOYMAZjABjtv3rbftL5UWKXVyCPdnMAHJE+RBI/wDNYq3auX2W3ZBZgJZQB4THiYExpE+e/wBK6tCv01MVGPjDC5MwHHzk3LVcXFKudIjVJBOcwwOesT29KsuOI8KjMyfoD/MVNwvsrdS09282gohIVckwCYbMRO0Z8Rqs4O+GdWdh4l0rMCZ3geuKzzioeqbgR+i4Vcnb2yu5vZJunqBA37AUTwfBBSC3jBB6CB3+/wDCheKcm4zdNWBMz4iBPyBxU54gC0QMFWEf++YH1/Gm2By5ZzEdemZj3n88pOvKk0kG4PCN4wO+Jg+poB7BkKDMhR4oO5woORMZGetGJeIGNJMAgDxB+kCQI8UdKbhWKND6x5bqWkZ+Ww/GslLC/GNMqNYAW7/z85Sx4ZjOkMcQCZzj1675rX8g8KOgJ/d3GX0G4j5GshZQLcjfwGT33/l99azlLRe4hZ6o3+5en0rmYwXTnzA+sevYi/eJoUOBSqJXwKesFBtMiJjfZy+bHELfZS4yuT4lDAAsCTkz0JHXrXpvBcdbvLqtsGGx7g9iOhrzTjVABLbfjEjbrgAR/m9KtfY72iti89u4dBcIEmAGI1CJ2nOB1iixNM1Vzgaj5TOqipxl9zRw3EhMYt6iT0BYgEdJkH6VmOfcfZu29ZJi0yspBzIJB0+ZVgYG+O1aT2qA92dMC6wKoSAY7lgQZXy6kisFwN22FXWiu8hncRq1zjUcdcQMbUx7MwTVLVr2tt323nNq2ctSuL2189pKeOa/ZCBYuNrgzjwfFBEeIxEbZn0pfaDgLhTUxAAaCBvAJVBHkAPkRjE1eXOLRYWyqpBIDkbTltJgnIyTVBz/AIdytuTIcuSTmYaAdXmMwRgRXeqZeluxubaC318opTopQplQb+G00P7KuZPo4vhwC3gF5FwfEhAMA9fhMf5a9B5Zx7NpZUb3ihrbKUa2kKZUsY8JjEE7E14zyDmd3gLy3rYkrqBn4WBEQfxxvAij+ae2XHcdKPcOgnKJ4Fg9CY+H/UTR3mRsZ6kn9nvMQ72nKMHKWQCFYjYvtEKBG5zO8UddvKWJAgEzHyj74/Gs37CcnVeDGgqGLtr6wQYgmegA+vnVnx/CPpjxZ392cj7p+6vKe0cU9ZzTP7QZ2MLSRFzcZLxnDrcUqyhlO4OR3/Gg7HBpbwiKo7KAB91APxXuxhXJ7kuSMRs0jHWak4bmTHcE4/nkjSMUl0bhdDpHFcAyL2ouaeEvGPsN94j86864LhMhZCyOhDagCSwmB4gfwnNbf2q48Dh3Q51QMdQSJAMAbVg+Lv6SUE+EAjK74MnEznpG3XNdj2erCmR3/wBTJmUNnaBNcGmB/ECZ8pP51NwKrruIVBBAMDyI2+Rmh1uiPhBPlvXFm+VuEjHhcfVTXYK3BE5VFwKgJltxK2vikAKpFtJie7HOQTjzjzoZfC43iVxnyJI6gfypihwNTCSwKgHxADwx32jy9BR3AcHqtSY1QCO0Db7qXvlE6VjVbqjv/OUNvvF1Z6yB8xv6VPyjnmnimZvhuaVj+GMT9R99BXbmoAgkmY+hGfnFdcPyW7euFkHgnfEAnO2/eliqFCH7LRqqetcdvznpK28DalQ9hoVQQxIAGx6D0pUgFNoBqTMccCW2JCjI322z6/gKBflpeBpntECJ269dXbFFsHXoTGZEwO4JAJBkA7bGi7DhU1kEdFE7npHQD5bSa6GFplmAGw3PdMcdXWnTLcToB2mccdzE20VHYsQAWBbIRT8IO8HKg/6j2qvTl1oFPehi7Au8EqJLZUHIGlScCNh3pua3v3bqWktkwxBMkA47AY8hFWvBWS1pWt3PeqyajbuA/ZAkK0d+hnrTbV6ZBDXUHQHsA18r8TOJUw1SjlI1bduFyeHlK7mXCwClsPBa+qgkSP3TAZzIP8vSqq2C3CsmrNm4pwDgPI1dyCGX6elX9vmFoXLahNBttqKkjSBpIJDSRG3aPKs9yXmKWb7xLpcV0ECZmNJjaM9f/I1Lg9XWwU37bb8oNC7Kbi1yYjw9rSWhnciIbwgHsR2PQk9Jrq1xWgBVPYlV2jAB7DHafWp7/K2S42lToxLEgnO4C7AZ3I6VacptcPaYa9dvIl/dyzGZGnHgGNgp898MtXpgXvfw1mnu9W9ipHjNB+z7ijbRxd8Ou6YBBWdQWCJ3zIrcO47Vn+G5vwYzrQGZ1OCDP+ph6fSrm2Q4BUgg9QZB+YryeMqZ6hZVIv2zqUkyLZjG4jh0ceJQfUTQT8nt/wAI/X4UbfuqgkkCs7zT2qKwLaM041N4Fjv4oLeg+tZUwzaCab7So9u+Gt2rStpklwu5PQmBJ/GsHe4gXL8lRABB+R7/ANKvfbDnTXCq3PsktB223EAdfM771lLSSSZBHU9PUdTP516HB0rUhm3mdR2U5e+/pJ7Nrw6h1x0oOxbUXkkYJIM7RtRsaVY9qB4skafI/lOKdGs5SnKwML4jiSQBbJI8O+5x1jyxMT509nmLyVDiQOgBnAIBHYeIYH2elRtw5hjKjSDOkziCSfKT0PUmmsoBBXEdZABPTcEHyx8xWVhadTM+a8suT8QLispjwnVjbJ8x/P1q44G4wlVYrGcTGPQjoaz3J+L03ipyGhSMAiTjAAkT2FXlo6WMEgg5jscUrXXUjtnQo9eiO0aek09u+kCSZgf81h/1UqCUPHx3vrH/AE0qVA035mZ5O4QdlBmWgjBk6G+ZHxYjOD6U446FhjOwHiWfOI+gEbDNE3uUNb+G8VyRByo2x8ODnb50He5TcZv8SVHxalITHSSIjzqU6wylQ2h+kGpTRnWoRqNuzWR3eNUR4jnbV4g2+AdvlVRwgRs+8ayAzECSFkk/CdUAnbbpvRl7lT5X3tvOREmM7nwmR0+lTclthWYvca3clpYoWtsBgCARBAGB6HM1uGVFJB/PT+4pjHL20lZ7Rcu02Q6mZZZcDB3Mli7SZ9NvSCuT2QQGupq8MrpZVYjuRbBciR1j1qbn95dEm41y4CIIBWOpgEsRiZ+HfrUPDc7a5pUWxloOnwK0/wAbKIbPl13E0WZ2pfXb+oiv7pZHjBjzjfH3gn8KTcVuDM7xsfKIww+lD/3Hca5MaQTI0nOemozB6Zo1eW2k+JS2camk/mIHcAUqTTGxvO8tVyNdJVcVxxZoCMx6aRkgdO65742+ZPs6nFW31i41hJkqc6ukFT4QT3mc1c2SmmNGlTGNL9Z6KoB28/Ou1dEnwkZjCBPoSfvNC2IIUqq/X7TJqYdszGScxZ3ktcdRjGsjf0Gr5Y2oK1dt2/tySN/dkNmftET9T0qXhr4RmM3XJnOoEDqQIEDPrRNvmoK494SJmADEGDmInypXrKLW09P7hC3DSYL2ldDdOkhgBJK5ie89ZA71XKIOoFhgxBzJkZ8pgVce0n7ziCTJ8IAkD/aYOWwT9KEtWipEjVsRqwCNQ+GJ+1nOPrXepPamB3RPoizEwWzb+zPbz8/pUXM1mB9qYEdcGpbClTsev6+VaDk3E20QljljjBO04xmf50VWp0fWAvOZQpdLUyk2mesWWmTjGVHxYAy092jf6UOz7kjwnJC4nM7fy71ZcwYe8Yy0sPDpAA6nxTLRv170AyIhEuGnIKnUADvjTv8ArFEjX1M6DqRaxktxFPiLIIJKjuZGcnIjHfFG8JzGHUudIYRDEbH4T+G+YNd8By4XgQgwIl8BtoIk5Ex5VfcD7OWVj92zR9ouDmlatdE0aOU0cdZZ3a5ja0iUEwJ8J/lT1cpbAAHux91Kk+kXs5zWzdvKTDiWDN4iRJC+JN9+tw+mw37UM1y4cBSQOy2SD/8AM7+lLi+aKCVK5zgtZUjHrOdvnQHEcxVhACJ0H+Cx6bZkxjABpNKbHWwgEgS4fiLmkQjb5jDkydUyoHzFZDh7N8F7epUjDMXMgSCc46ECCTvitBwqHSpYkiMSoH1JB+6KoOc3Ht3mFtyourrhW0qCBpJgdZE4zTGGFiUFv8mGIQuARKe4l241u0NKw3h0wm8CZAg+pme9bHgeXrYUDDPB1MzDUSTmPiKiO345rI8svFLwuuzNBkyc+uZzWoucYrGRcbzJ06QOsj3ePQ95prFZjZRt9YGGVVGY7wviLDKpKFVBid5++Aeu4PpQq2LpBFu7kfEwXSpPeRjbArkKwEm9aljMiR2jCAE+GPrUt3g9S6g7TMT7rUfqwH1NJjq6E8vtGTrITxKSdd53IglUhh0ESzHfsGnNd3tIaVtacfE8KxnHhAl+nTtTKrpjWx7BQtrHkRLfd9KayjJ4ifdz1WXuNuR47kRg/Zojbf8APofnA12kPubmrUUggjL4jMCA0mM9D9Kl4rhDqGu4CeotqXiBmdRIXtJgVLeRNJNwqSTPiAYjyAV58q4TgFZR4Tp3j3dtAB3OsnvUz8b8pMsFfgUxqLkDGWWNt41GOu1UvMrS2zNs+F/DvqnBI6YA8j1rQ8RcthQCFjfLTIHooU+kxmsfzPm9y6coiKpMaQevc5HTtTWGDu3dAr1BTTq7zuDAzLd+nnNWvBX9NpoSSCMEkbjyIqmt8TAkkA/OPwzVtyXUQWIck4/wyRjOBI+ppquLLrOZhAwq6QHmAZne4JUacADyEiex7zQo4Yw7NBMAx+ulWnFhrevVchWUgIxtLnp4VBP31XXuKUZVlnqD+v1NFTJI0m2JJBtLLkj+7IloVhkbDy/XlV41gxpjvuPwwY9PxrEXL64JmZ+ycbfretvyXiBeQGcqNJBYzgdYxkQaUxaFevHMDVDgpOl5aYHh/H/tpVciye6/U/zpqVFYx3o1lILllwToBDEwze76bbkiRnc9u1B8X7SpaDAJAECLcgA9iVYA98T6mtqf2VcURH9p4YSMleHgjpCw+AOlBn9hB3/tQJ//ABxOeuT0rorhfjnJOI+GYXifaq4Vlbdy0D9rBnvBInadqo04xy4d2mepnY5j0r1i5+w9yAo4pQon/lkk+p1D9fSo/wDgQ5Pi4pT6W2HTA+OPuplKaoNBMWqsx3mDuqrrKtmJ8sbbf+aHbmj2m06ZVtMxnVGcSCJk16Kf2GMPh4hFnqEYf9ddcJ+xe4hluJRu022Jmd51zgVXR6a6zRq19tDMZZ59cvKVThgdMfEY3MGRAG9TrxugN773NokiR+7bf/c3XqAK33LP2TiyQ3vtTZlmtg/7f4cx32q0/wCHyySTaMiDNoZnuaSqUnBslPTx15marVG5bWeV/wD1HbDAC7ZGcGHA9SFUCf1Pbm/7RW0/5jsDOLaaRM9/616Bd/Y7ZPwuEyZ0IEmehOW+hqA/scQZFxZmYIuFdoz460XDj4TyldOe0c55vxHtFqQhEI2+LxEmRnEAQPTeqzieccQftXFUYjXpE+SrHT1r069+xjUT+/RZ2C2iAPSXP3z8q74X9iNtcteLnzWB8wDmmhTVRov56xc1GY/unj91nOSZ7SdXyk0hcbGxPpt6Doa9nt/setDPvCfLTAz6EY8poi1+ypFMi5HogA+cdKsu3BPlIFB3aeKWlctqCaycCV1fjv8AfVpHGadIV1WIARQvyEAGvXv+HIO95/kNM/Q7VLd/Z5IEX3WOw/rWDGq1v/MedpugpD+Z8p41w3sxxLHKMB1LH85zVzb9j7a+K7qJPSQvrjJPzr0fhv2cFTLcTcbyIgfjRTfs/UmfeH/aD+NZVPemNgNO7/Zqnuy8b+M8zsWOEtuAElu2nXA88Y+dXVi7aiLYCCcgW4B/Ktcn7PQNr7/IRn5GnX2CYNP9oYggCCgO3zpd8LWfgfMzZcTSXYj0mYF4eX/6p/6qVaT/AIfD/wBZ/p/WlV+5P2fKX73T7Z6EtdRSpV25xYitcmnpVUkaa5NNSq5cakaalUlRE1zSpVJJE+4pGlSqSTiKY0qVSSKnp6VSSczXQpUqkuKKQFKlUkjRSpUqkuf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" name="AutoShape 10" descr="data:image/jpeg;base64,/9j/4AAQSkZJRgABAQAAAQABAAD/2wCEAAkGBhQSERUUExQTFRUVGBgYGBgXFxwYGBocFxcYGBcYFxwcHiYfGhwjGRcYHy8gIycpLCwsFh4xNTAqNSYrLCkBCQoKDgwOGg8PGiklHyQsLCosLCwsNCwsLCwpLCwvKi8sLCwyLCwqLi0sLCksLCwsLCosLCwsLC8pKiosLCwsLP/AABEIATcAogMBIgACEQEDEQH/xAAbAAABBQEBAAAAAAAAAAAAAAAEAAEDBQYCB//EAEQQAAIBAwIEAwUFBQYFAwUAAAECEQADIRIxBAVBUSJhcQYTMoGRQqGxwfAHI1LR4RQVM2JykhdDwtLxU4KiFiVzk7P/xAAaAQACAwEBAAAAAAAAAAAAAAACBAABAwUG/8QAMxEAAgECBAIHBwUBAQAAAAAAAQIAAxEEEiExQaETIlFhcYGRBRRSscHh8BUyQtHxYiP/2gAMAwEAAhEDEQA/ADWrmujTRXiJ7eKmNOKRohBMiu31RSzEKoyScAVVcP7Ri6T7i1cuKpgv4VX5aiJqj/aLxpAtWxMGWPnEAfmfpWi9m+HCcLaA6oGPq3iP3mneiVKIqNqTtEumZ6pproBvFwfPFuXTaCurqupgwiMgR57zIxVjFV3NuH0B76wLiW2AJEggeKCMTt36mqLhPae8/B3b/gDW2j4cEeHG/wDm3oRR6QZk20HmYRr9Gcr76nyE10UqyTe2DrwaXSFN24zKo2XwkiTnoI+tT2ue3E4lLDuji4oh1WNLGcEA5Ej1zU91qa+fLeT3tNPLntNIaasdwPtHxV43VX3QNsNmDECeknJNPwHtBev8HfcsFe39oLuInaYB8/uozg3G5HDnAGMQ7A8eU1dq+rTpIOklT5EbipBWN9l+PNng7l5mlQzeGMljp+15k9qnXnPEHhTxWpRB/wAPSNOnVp3+KfOajYVsxAOl7ecpcUMoJGtr+U1lKsvxHtaClhgfdi6TraNWjTggDrk7xt0q35XduMzanW5bhSjqAJ+LVMHcY/U1m1B0XM35wmq4hWayywpmFdikawjE5UV0BTLXcVRl3nFKuopVUl5NFNXVKghTmK5IqShjx1uY94k7xqE43O/SiUE7QSQN5Re2XIG4i2rWxL25gfxA7geeAah9n/aa2llbV/VauWxpIZWzGARjt0rS2OIVxKMrDupBH3VBc5pZDaTdtBuxdZ+k02tQmn0TKTbs3HzibUwH6RTa/oZXcRxNziFuBEK2/duAXGlnYrA0g5C+ZiayHLb0cDxFkrc94WnSEbAGmSTED4TXol3i0XDOi+rAfPJpl422SwDqSvxAEeH/AFdvnR06+QWy6XB9PnBqUM5vm11HrPO73LXucBaKqSbTPqWDIDGZjfoPrWj5JzGzdCG3w4DCC7e7CqkDJ1Rk9gM+lXtjmtl20rdts3YOCfpNFxV1cSWGVl4kjXt+cGlhgpurdg27PlPPfZltN3ii0gMr6ZBzknHfFc+zPDseF4q3pbUyyAQQT4SMVo773DxqleIt+6GDb1iZzI09TPXpVsvMLRMC4hInGoE43xNbVMQeA3sfC3lMqdAcTtceN/OYrknCG9wNywA2vUzZBABBUgEnEmCPlXVu6RwDcPpf306Qmk6svqmI2jr5VsuH4+25IR0YjcKwJ+41w3M7QbQbiBv4Swn6TQHEsSerxzef9Qxh1AHW4WmZtcsS3ZtcPxCEhg7s4BJttIjI2EGJ2mp/ZDgjbu3tDM9jGliIDN1jvAwSPKtJd422q6mdQvckR9e9R8Lza1dJFu4jEbgHP03oWruyMLHXfs3/ADjDWgiuDfbbt2hZpjQTc6sQT723C7+IGMxnPeird0MoZSCCJBGQZ7UmVI3EcDA7GSLXUVwtdihMKKlT0qqSS0qemoIcY159Z4NG5vcRlUqdR0kY+AHI2Oc16FXn5tuebXAhCvmCRI/wwYI7Guhgv58OqZz8b/DT+QkfLFK8fxNi0dCuLiiNlIEqY8vzobj1CcAbY03NF3xXVEICT8Kk5c9yBGd60vLvY9gb1y7cDXbyssqIC69yJ67fSgrHsHd9w9p7+CdSqo8OrGWnJx0+eadGIpZrltsvnbcxM0KmWwXe/leVHtIZ4Lg2OTpOeuAI/CrXmPsjbWw7pc93rCli7HTG5HfJg9cip+M9jLlyxatG8v7qc6T1wAIOwHU5k1Z865C1/hha1hWGkyAdJK4yN4rM4hRlCtxN/C9xNBh2OYsvAW8bTHe0HES/CMFKgABXgKXgr4goyo6ie9elAVkeI9hrjpa1X5e3gSsqFEQFG+I3O9ai5eFq0WdpCLLMR2GTA/AVhinR1VUN7X+c3wyOhYuLXt8piediObWsf+n+dPw6/wD3dv8A3f8A8hTcxuC7x/DXbfiS5pgxnwMQ09oq44z2XY8V/aLV0Ix3BXV9nSYz1Hemi6ooDaXS3nFQjOxKi9nv5Sg5EG/tfGBPj03dPrrx99CW7yjgLlpv8Y3R4D8ZMr03OxrR8N7Onhbl2/76QyvqlMifFODuD5fKqfl3C8wCBrWgqZYE6JMmZOrMnzow6sSwIt1d9NR5TMoyAKQb9bv0MI4jlnu7HCvccWjbIJQJJZiQcAfbgAGe9QpcY81Usugn7Mz/AMo7kYmi05bc5hZt3GcW7ltmWQMGCMiDgyPuo8+xp9+l4X31KPESAWYxEg7LjG2IoOlVQQ7a2YeF5p0TMQUGl1PjaUPLOWpf4/ibdwSJuHeCDrGR55NbrhOEW2ioghVEDrVRyz2YNniXv+9DF9UrogeIzg6sZHnV9SeKrZyAp0sPWOYWjkBLCxufSMorsVytdg0oY5Gp6VKqkk8UxpU5oNoUjUmaFHJbAfWLVsPM6tIme870aBSiizkbGUVB3jRSp6D43mARlQAs7zpUQMDdmPRR38xE1FUk2EjELqYVTUAeZsNWpNLDSBLjS2okAKxAzg4I7d6nfmNsEg3EBEyCwkQJM9oFHkYQOkBk9D8fdUIdS6gcEdDPel/eVrP7xMQD4hjV8IPr0qHiOKtuFAKPqfThwMj4o7kDpRKvWuRpMq7MaZFMjNbTxg3J+V2F8du2FIkDJMTk6ZOJ8qtaA42+LCoETUXdUA1EZbrsdgJ+RpcJzdWDloT3bm2cyCcfCYE7xETOKNwz9cXtzmeH/wDNAlQjNxttDHUEEHIO4oBfZ+xmLYAPQEgf7QY+6iW5hb0g61htjO8b/SDPaKG4TnKm2ruVQuJAnoTCnPfH1qlFQDS81Y0yetaH2bQUBVAUDAAEAeldmgL3N7cEK9tnBjSWjOrTBOYzjbejgazYEamGpU6CKmNPTVUOMDmu4rgb1JUMkanp4pqqSTUqc0qzhRqUUqRqS40VVcVwTrxAvKof937srIUjxagyzjyIx0q1BpUaMVMBkDbzOnlF4nUSJa81wguSFAUi0oxmGhiB1qC3yG8U0sEX90tqQ5JGtwb7TGWYCf0a1EUqY95YdkwOGXvlA3IGLFSFFs3UJAJn3dtPCsR/Hk56mpOA5TcV0ZwuGvOYP2rhhYx0THkKuzTVXTsRb82tLGHUG8qOa8ra9dt6gPdKHnPi1MNIIEdBPXc0NZ5VdVbEhCbOsQDpDSIR/hwY3EfaNaA1zUFVgAvD/f7kaipN/wA4f1Mz/cV5Q+kozPbYaiSNLO7Nc0iDgyIP+UVIvJroaP3ej3iNuZK20ARNsBXE+c9OugNKiOIaD7uvfKa1yZlSyvhlbnvLpz4m8RMYz4yDmNhVzSilWTOW3mqIF2nJpGnpNQw5xUgriK7BqGSdTSpqVVJJppUqVBCipq6pqqXGFKmmlViSdVyaQpTVyRjSp6aakkYimmuq5NWJIxpppzTKKuDaKlT0quS05pGlFKpKtODXYNcEVIBUMsRRSpUqqS0npqRp6CFEKRpCkaqSNSpRSIqSRjTUqVFLipV0BTRUkjGmpzTRVyRqauormpKip2phSNXKnJpTSpRVyTlqdaRFOpxUkjx6U9NFPVStZNFOFrepxVqPiX6iuzdX9A/yp73E9vKcv9T/AOecwEU8Vvw4J2/EflT3IHSZPeh9y7+Ur9T/AOef2nnuk0ihreXAOg+hp0Ufo1Pcx8XKT9SPwc/tMBoNOENb82R5/WlpA7/UYqHBf9cpX6mfg5/aYEoexpe7PY16AY7/AHj+dcm3J/LFCcJbjylj2kfh5/aYA2j2NN7s9jW5a32B/CoW4VpwpjuWj8qNcGG/lylH2mR/Dn9pi9B7GuRaPY1s/wCwt/CPmxNdpwzD7IPz/rWnuA+LlAHtRvg5/aYo2j2P0pjbPY/StrxMKCzYAySSAAPMnYUJf5lZVZa4qjzZf5zQDB3Nr8oX6mbXy85k9B7H6UvdnsfpVjwXthYdnDF00sdJKsQ648UaZHoaKv8AtJw6qW9+CB0Ak94wJmtX9nuvb6QF9rA8B6ykNo9j9KdbLdj9DWo5bzRb9sPadSCJInI8mAmCKLS73+7/AM1XuXaYX6mfh5zGe7PY0q1FziBJ+Lc01JmnY2jAxndLo8wsp4dSSB8K5P0Ga6XmqkSA57eEifqBRdtRG1dEV2CQJw5WHmNwiRbg9iSfyqRuMJIlivlp3+ZFFmBUXvR3rItfYQgJC98T8R+6PwrogRuPoMVJrHlQfEcdaUwzovkSB9KCxvL0hFsiemfIVMqDpH0iqfheccNcJW26OR0TxH7qLtBegfHkw/Gp1hJYQ0HzH0/rTlj0iKBe+AMLdPop/Ohm4w9E4jY/ZH3+dUQTJpLgA+VctciqluPuAYS4fVR9d6V3mLx/hsTE7fdvvWgpm1xBzDjD3uecVBfvlULDMAmJAmBtPT1qnucw4k7WR8yV/EVTe0vtK622sG2yM4gnddJA1aTEMYMQJiT2o6VKozhIFSoiqWMq+c+3Ny8hXR7u2wg5DkgjacRg9JNZ9VAlrcHuNvpsR6VL7/yb0j8hP4ChOKvqwlW8fQ7R5NPTyzvXq6dKnRWyfeebeq9Zrt9pLeuBgGU469Y3n02+6uHuyoUNEmJ3wBJ9e3zqsuX2hjGGBmOsb46H+Rohb8KCY1AY8pxP0AqdNeV0FrSw9+dUJIaMmSCB0yNvSrjkvtWeFBDgurGSZGqYgkknxYAwT/KsvavGYWBHxMxxMbgYJnzpLxCKcsGYnBJBj06D0iPWgqpTqr1vWa0nqUj1T5T0I+1lo5BaDn/Duf8AbTVk041YGF26sP50q842CW51ncXGtb9s9l4jjGUAqpbyET6xOaAu83uzi04G5kpPp8VI2zbzqMDoScY8zBFAjnCE+G4gAJB1wQe8HfvtWZUgTcEEw8cXc1ToUDuz5+gBH30mcndgJMCB9Ik0KdDqCjHG2mZx0gVBxdxQgLqEPVbjKAYI8Uzv8xWNz2zWwk3HX0WdbttkAwT6xFAXOGtXBqE7RIyRt2Bp7fOLIXwlO0L4xvBjSMiaG4j2mADC3auageqaQfPxad6mol2Ej/u+3bgqpkbOzmR5ZyAO2K1HJ+KZrQLmT3IgkdCRWHv85vLDvw7nOdRgA9zpmQOwx9aI4g8VdUH3q206+6WSRHdto/0mpmVRdmksSdBN1/eagwY8s0Fd9ruFUgG8kkhceLJ2BKggGsR/c+tNS37l0jB96ZHyUAL8yprnh7QClLwtEGRA8P8Aqxj7h1rM1U4a/OWKR4z0Ic2tx8U/I07cwt/oVhvZf3iXGtjU1oCZOqATMKpP4AkQK0zicHaiapk0tJ0OYbw5uZIZiT8qyXt9xIFu2dLag8iMmNJDEx08Q3I6Ve2bIWYqDmPMfdW3doKhTIPXypmhWVXD9kUr0CVK8J5ubrtsFUeZn6xifKgLylW8bLJ6qv0lTJPy+6guZXbb6ohtzClgq6pwsecfKhuA4gWn8alrR+06lipjoexxXoBi1qkDUeM4owrUwTyE64q8BLLMH4sAd8gem/yqHh+IbvOB+h+ulHXuEt3UZw0wMBTsOg6wc7YqKzyZhoIY6W+qk5E/TcUJRi2k2WogXXedWk2+DyESzHz3o+28f8nB/hKn69emwqP+yhPijSdyCYn+LG35Ualll2Oob6WzjeVJz+FN00IidVwZIvFD+D/4UqmXmAgZb/bT1x3IzGPKDYaGbTh+HW4TBvsIMzcaDMYEsCRn0FNZ9mbWqUDpiGK3XGrffxeI75q74MCJyT1MaQSOvf8AGo+K41fhJkkfCuSfL9RXmXq1ODGeiCL2QAclT3gy5VRlTcYjykFj+hXdvgkVyFtKE6mFid/WiLBkRp92Nh0Y/Tb9bU93IKgQO9Ys7H9zTUKBsJWuHFybYaMyBpCn5nM/186g5zw2t7cQHGTHlO5/U0Rd4pV8NlNTHqBgefngdK44Ph1BJUhnmWJyAe4x06VYJHWP54yWvpOuZ3YslCwLuIE7z56Y274oPgkPDWiHYs77LqZthGJ2HX8644yFfVqk7FmMqPMdAfPahvee+NyFYoADvlidtRjbyWjUHL3bmUbX75U8y5+bVqLKktMT/OCTGJkH+dH+y/tQioBetFWGDdVQw+YGU9BIo7huEt3EZCqhvQH0PmJFdXOXNaA0BWHUBRGBkwfyPWt+npgFLa37YIpNfNfSaGxxiOAVYGc75+nSpqxN7gkdy2k23kkOh+kx1k+fSurfNeJs73BeTYSpkQc5GT6GhABO/rNDccJtNNYH9oPtWtu23DgpLYctJ0jeFAyW/D51oeF9q7TKSTEfF1g+gk1m/afl/AW1fimQXXcnT4yQWPlMATvTNEBXGa/l2xaqCy2E81XmT7W1AHSVyfv/ADqNuZXiI94+dwDG/kI++pb/ADtwXW2Etq+4VRIBG0kY+VWPIOXwA5G23ecfgPxFdmpkQXitGiarhF84DwSMqtCkHqWJxnYCPurSWbrMk6SxRhJXGSRkAZAPpvVVx7MWJUTnzMBcyTt9r7q5s8TcB16oI27CDMHGxIq0xNRRdbSquBpPob3B3mxtcrusuUwf4mz9M+honk/JhkXVMKfCCTH1xqiIj8atOTczF2wlwI2RkDowww+s1OOZAmNB+ZiuVX9pYqqpVtPDSaUvZ2GpMGGvjrITZsDGm1/tWlSNr/JbpVyrntPrOoF7hLlLD/FdOpo8NlDpQA7as5I7n5VLc4tLa+IogiSFgf1qpu87VXJVXaZDNnGMYyZnpmqXjeY3GYsLcAH4yNRMddPhlRO+9bZS/cJgLjhNEvtIpIW0rMSYkjGdj3im4y6wH7xxBOYOgKN8w0np1qr4W0uCWdmf7Q+HbyiP6VV8eETxEkXPeaA0wW79dh8qzVFLWWalSBcy1s84tSV0synEoPAc4nInvmetQ81547Ww1gNoG2w1EHbrjyGfzIW6gZnBnSgBkQZzG/f8jT2lI92gEQA3yNTMoN8vrDFMsLX9JXWeIv8AwPbQG4I1ayDEZjBE1BwfOL9ljbS0XA7zgfOJPpV0Cke8iQkhcdRv0xnFD2rYLe+I13CvgUD4Rvudu04oxVBBuo+/+QWokEWaNa4tLgBhrDEmZkAd/EQB9/SrO1cuIIh3HfT+ayKHcnQVK5aSSIOnrnz8ql9luHNu7CBgjhmIY7HGklTtPpiayYKyn/ecq7IYJxfMLTMFug23MgSAdx0I8u8UPbsC2SNWZkr0P+oDBkRW5vcIHHiAPqAaoOO9mLDGdOk5yp/IyOlZpWW1jcD1hXJ8ZmeM4XUBetDB3tnY7b5gflWZ5uiu+TCkSOoUnEXPnOR3rfpyT3SsqGQxnM7+v9KwvPuDKhnwGDyYOMYHbUfXvXTwdUFrA+EE0SetbhczO3OVH3oDYg+I9gOvnIq84e3rUAeFcATuRuY7+nWhTdDe71CXlrZz22mN+3zqbmPGwyxpYrIGCCp6kdDtA9K6T5qhCiDTWnSDNw56yd92wcwJ/wBQn8H2/wAtFcPbBGnSpGxhcDynrVXzFnQiFJk6h5kAY6bfgfKiLfM4QayyHbSq+KfnjFYvSdDbjGaFZDvNZ7IcQF12cQDqHzjUp85z860j2pG01g7DkaXU+JYIMRq8iPMY+dbvhuMDKGGxAP1E1ycUvXzdsKpTyHQaGCng1/hH0pUQWpUrcyriVbXEOuQIfKf5j1IHpmm4lCxVB4o+ORIAPQ/LoO571w3G+7JiIUaB5ucY9APPaktoKQgJ+Eu3mek9flWtra/n59YKwfibbEMVOQyi2TnEgNpHQxOR69K4s81FwHSwtWUX95eI+EdEXrJP2Rk7noDJYc4Jkyqk+ZJ0mfIdqwnG8VcvXmQi4Ldu4QlsCEBLHDZwzGfFk5PancPQ6Y5Of5uezhf0i2JfIBaXHOec2dK2eEUlm3v3sHJ+ypwvfUQI6d60PK+HayiK1w3Da1G45k/Fsizk5H39Jiqy8oe2h4UcOGIOsMULjEFCrdZyZ/hE71dcOvhtyuEEkZlngaiBic9a2x1JaChFN9733/OUDDAlyTC76+FEMgu07HodR/U1w1ge+dzMIoEn4ZGcf071GgYszsQHPhGSQomYHRm607t4lEO+k4VJYk7y4X8PrXJAOwjxPEyaxf0omokR4mnBzO+O5rRcrTw6jILdD26H5/yoblnKdI1XILHO0Gc/FG+I+ld8x53ZsCbtxV8pz/Ss2DO2WmLnumLNfwlo13GKruIeM4rO+0H7QLdhQEXUx7lRHqJmsVzb2v4i8WXUVRhCwoEyO+Tmd89fWmKfs+sx64t4wQ6rNlzz2hVV02yGc4wdgNyPPt/SsXzZyVETpYSe8gj796bk/DqbZ8TM3+Y/Cf8AKJwPPrUnMG/dTA36+fp866lLDrR/b2x0AmkT2i8qTbVBbGRGRAxJIBBJ6/M068GzF21MugAggxuwUCBHUzjeDUXMHVWiXUwNiNjnbFTLxbKuCdFwhpO4icAnESxx6ZFOEsACu85bBSzKe7+o3G8Y7kI0eE/FscD8cxXDXQDEMCTILLkekTPT5AYrjhWYuXnSC3xHAG5HeBt9RSdpBJ0ZI2GqdIbIIOTJ9TmYomYsetIBYXHbxmhscbq0GNxJiOo2+v4UdyrnVy0WRxqtAwswCMz4TscHY9sVS8l5a6yzsR2WZH37Vt+T8OrWBqCsGJORPWB+FcvEulNbEXF506gqVKYY6GdLc4dhPvGE569flSqwXltuB4VpUAenbYzn9E3dKkJaI94Y92nwgxkzls9TiJ/8D375IYSQXILnMKu0T3IwAO9S2wzEAnJPhjqdyFPXE/AuwOaV3k3ESItGACekmegGqEPmST59lQADqY2WAiS5pUljpUfF/lUZA9YyfnVZxPLvfXJNwK9tg/ugRoMsQH1AzMwJ6HGxmpON4G+PdjSVZpGmAFUEhQDKMDvJI7fKh+F5ZocKxKuyOSZ+MmFZciSoA2gH6SXMNSLtZGGY7TnY3FhBfgJW81vKNeq1pvK6wZiQSFIcDAnYnG/mJseU8betsmokq6yARJOM6D8W8YEjc4FCcZaYM+sBYVCIBYEI5DaQRvoZR8qE5ne92tm7pY7ZLeHTHxaZgN8WRjC9SKdq5qhCVBrsb+EwFQZRUpnfsnpnL+WW7qqxKvv8JxPX0z86m4y8nDKoTQhZhMnpI1MxyTt1rP8AKOLW9wKcUmv4yl1FYgCG8BhYIOnSPRzFXo5Z71pWbWkiSQNboWhD7whngoSMESV+dZUvZZD3ZrjshVcYNhqZJzDinujRw7LJMMxnwrmSv8TYiJ+lYj2o9grmpbtkveIjUjHxEj7UyME7gffWjR/cXme5dGh/BMlh7xCSWIklRMS2BDH1rRI0iY+XaMEfI4pCuKns2opp/tPM9/0mlF1xC9beeFe0PIr1i4PelWu3E94QCZWSRBPWNPTFNxl62ywFPvGOYMAZjABjtv3rbftL5UWKXVyCPdnMAHJE+RBI/wDNYq3auX2W3ZBZgJZQB4THiYExpE+e/wBK6tCv01MVGPjDC5MwHHzk3LVcXFKudIjVJBOcwwOesT29KsuOI8KjMyfoD/MVNwvsrdS09282gohIVckwCYbMRO0Z8Rqs4O+GdWdh4l0rMCZ3geuKzzioeqbgR+i4Vcnb2yu5vZJunqBA37AUTwfBBSC3jBB6CB3+/wDCheKcm4zdNWBMz4iBPyBxU54gC0QMFWEf++YH1/Gm2By5ZzEdemZj3n88pOvKk0kG4PCN4wO+Jg+poB7BkKDMhR4oO5woORMZGetGJeIGNJMAgDxB+kCQI8UdKbhWKND6x5bqWkZ+Ww/GslLC/GNMqNYAW7/z85Sx4ZjOkMcQCZzj1675rX8g8KOgJ/d3GX0G4j5GshZQLcjfwGT33/l99azlLRe4hZ6o3+5en0rmYwXTnzA+sevYi/eJoUOBSqJXwKesFBtMiJjfZy+bHELfZS4yuT4lDAAsCTkz0JHXrXpvBcdbvLqtsGGx7g9iOhrzTjVABLbfjEjbrgAR/m9KtfY72iti89u4dBcIEmAGI1CJ2nOB1iixNM1Vzgaj5TOqipxl9zRw3EhMYt6iT0BYgEdJkH6VmOfcfZu29ZJi0yspBzIJB0+ZVgYG+O1aT2qA92dMC6wKoSAY7lgQZXy6kisFwN22FXWiu8hncRq1zjUcdcQMbUx7MwTVLVr2tt323nNq2ctSuL2189pKeOa/ZCBYuNrgzjwfFBEeIxEbZn0pfaDgLhTUxAAaCBvAJVBHkAPkRjE1eXOLRYWyqpBIDkbTltJgnIyTVBz/AIdytuTIcuSTmYaAdXmMwRgRXeqZeluxubaC318opTopQplQb+G00P7KuZPo4vhwC3gF5FwfEhAMA9fhMf5a9B5Zx7NpZUb3ihrbKUa2kKZUsY8JjEE7E14zyDmd3gLy3rYkrqBn4WBEQfxxvAij+ae2XHcdKPcOgnKJ4Fg9CY+H/UTR3mRsZ6kn9nvMQ72nKMHKWQCFYjYvtEKBG5zO8UddvKWJAgEzHyj74/Gs37CcnVeDGgqGLtr6wQYgmegA+vnVnx/CPpjxZ392cj7p+6vKe0cU9ZzTP7QZ2MLSRFzcZLxnDrcUqyhlO4OR3/Gg7HBpbwiKo7KAB91APxXuxhXJ7kuSMRs0jHWak4bmTHcE4/nkjSMUl0bhdDpHFcAyL2ouaeEvGPsN94j86864LhMhZCyOhDagCSwmB4gfwnNbf2q48Dh3Q51QMdQSJAMAbVg+Lv6SUE+EAjK74MnEznpG3XNdj2erCmR3/wBTJmUNnaBNcGmB/ECZ8pP51NwKrruIVBBAMDyI2+Rmh1uiPhBPlvXFm+VuEjHhcfVTXYK3BE5VFwKgJltxK2vikAKpFtJie7HOQTjzjzoZfC43iVxnyJI6gfypihwNTCSwKgHxADwx32jy9BR3AcHqtSY1QCO0Db7qXvlE6VjVbqjv/OUNvvF1Z6yB8xv6VPyjnmnimZvhuaVj+GMT9R99BXbmoAgkmY+hGfnFdcPyW7euFkHgnfEAnO2/eliqFCH7LRqqetcdvznpK28DalQ9hoVQQxIAGx6D0pUgFNoBqTMccCW2JCjI322z6/gKBflpeBpntECJ269dXbFFsHXoTGZEwO4JAJBkA7bGi7DhU1kEdFE7npHQD5bSa6GFplmAGw3PdMcdXWnTLcToB2mccdzE20VHYsQAWBbIRT8IO8HKg/6j2qvTl1oFPehi7Au8EqJLZUHIGlScCNh3pua3v3bqWktkwxBMkA47AY8hFWvBWS1pWt3PeqyajbuA/ZAkK0d+hnrTbV6ZBDXUHQHsA18r8TOJUw1SjlI1bduFyeHlK7mXCwClsPBa+qgkSP3TAZzIP8vSqq2C3CsmrNm4pwDgPI1dyCGX6elX9vmFoXLahNBttqKkjSBpIJDSRG3aPKs9yXmKWb7xLpcV0ECZmNJjaM9f/I1Lg9XWwU37bb8oNC7Kbi1yYjw9rSWhnciIbwgHsR2PQk9Jrq1xWgBVPYlV2jAB7DHafWp7/K2S42lToxLEgnO4C7AZ3I6VacptcPaYa9dvIl/dyzGZGnHgGNgp898MtXpgXvfw1mnu9W9ipHjNB+z7ijbRxd8Ou6YBBWdQWCJ3zIrcO47Vn+G5vwYzrQGZ1OCDP+ph6fSrm2Q4BUgg9QZB+YryeMqZ6hZVIv2zqUkyLZjG4jh0ceJQfUTQT8nt/wAI/X4UbfuqgkkCs7zT2qKwLaM041N4Fjv4oLeg+tZUwzaCab7So9u+Gt2rStpklwu5PQmBJ/GsHe4gXL8lRABB+R7/ANKvfbDnTXCq3PsktB223EAdfM771lLSSSZBHU9PUdTP516HB0rUhm3mdR2U5e+/pJ7Nrw6h1x0oOxbUXkkYJIM7RtRsaVY9qB4skafI/lOKdGs5SnKwML4jiSQBbJI8O+5x1jyxMT509nmLyVDiQOgBnAIBHYeIYH2elRtw5hjKjSDOkziCSfKT0PUmmsoBBXEdZABPTcEHyx8xWVhadTM+a8suT8QLispjwnVjbJ8x/P1q44G4wlVYrGcTGPQjoaz3J+L03ipyGhSMAiTjAAkT2FXlo6WMEgg5jscUrXXUjtnQo9eiO0aek09u+kCSZgf81h/1UqCUPHx3vrH/AE0qVA035mZ5O4QdlBmWgjBk6G+ZHxYjOD6U446FhjOwHiWfOI+gEbDNE3uUNb+G8VyRByo2x8ODnb50He5TcZv8SVHxalITHSSIjzqU6wylQ2h+kGpTRnWoRqNuzWR3eNUR4jnbV4g2+AdvlVRwgRs+8ayAzECSFkk/CdUAnbbpvRl7lT5X3tvOREmM7nwmR0+lTclthWYvca3clpYoWtsBgCARBAGB6HM1uGVFJB/PT+4pjHL20lZ7Rcu02Q6mZZZcDB3Mli7SZ9NvSCuT2QQGupq8MrpZVYjuRbBciR1j1qbn95dEm41y4CIIBWOpgEsRiZ+HfrUPDc7a5pUWxloOnwK0/wAbKIbPl13E0WZ2pfXb+oiv7pZHjBjzjfH3gn8KTcVuDM7xsfKIww+lD/3Hca5MaQTI0nOemozB6Zo1eW2k+JS2camk/mIHcAUqTTGxvO8tVyNdJVcVxxZoCMx6aRkgdO65742+ZPs6nFW31i41hJkqc6ukFT4QT3mc1c2SmmNGlTGNL9Z6KoB28/Ou1dEnwkZjCBPoSfvNC2IIUqq/X7TJqYdszGScxZ3ktcdRjGsjf0Gr5Y2oK1dt2/tySN/dkNmftET9T0qXhr4RmM3XJnOoEDqQIEDPrRNvmoK494SJmADEGDmInypXrKLW09P7hC3DSYL2ldDdOkhgBJK5ie89ZA71XKIOoFhgxBzJkZ8pgVce0n7ziCTJ8IAkD/aYOWwT9KEtWipEjVsRqwCNQ+GJ+1nOPrXepPamB3RPoizEwWzb+zPbz8/pUXM1mB9qYEdcGpbClTsev6+VaDk3E20QljljjBO04xmf50VWp0fWAvOZQpdLUyk2mesWWmTjGVHxYAy092jf6UOz7kjwnJC4nM7fy71ZcwYe8Yy0sPDpAA6nxTLRv170AyIhEuGnIKnUADvjTv8ArFEjX1M6DqRaxktxFPiLIIJKjuZGcnIjHfFG8JzGHUudIYRDEbH4T+G+YNd8By4XgQgwIl8BtoIk5Ex5VfcD7OWVj92zR9ouDmlatdE0aOU0cdZZ3a5ja0iUEwJ8J/lT1cpbAAHux91Kk+kXs5zWzdvKTDiWDN4iRJC+JN9+tw+mw37UM1y4cBSQOy2SD/8AM7+lLi+aKCVK5zgtZUjHrOdvnQHEcxVhACJ0H+Cx6bZkxjABpNKbHWwgEgS4fiLmkQjb5jDkydUyoHzFZDh7N8F7epUjDMXMgSCc46ECCTvitBwqHSpYkiMSoH1JB+6KoOc3Ht3mFtyourrhW0qCBpJgdZE4zTGGFiUFv8mGIQuARKe4l241u0NKw3h0wm8CZAg+pme9bHgeXrYUDDPB1MzDUSTmPiKiO345rI8svFLwuuzNBkyc+uZzWoucYrGRcbzJ06QOsj3ePQ95prFZjZRt9YGGVVGY7wviLDKpKFVBid5++Aeu4PpQq2LpBFu7kfEwXSpPeRjbArkKwEm9aljMiR2jCAE+GPrUt3g9S6g7TMT7rUfqwH1NJjq6E8vtGTrITxKSdd53IglUhh0ESzHfsGnNd3tIaVtacfE8KxnHhAl+nTtTKrpjWx7BQtrHkRLfd9KayjJ4ifdz1WXuNuR47kRg/Zojbf8APofnA12kPubmrUUggjL4jMCA0mM9D9Kl4rhDqGu4CeotqXiBmdRIXtJgVLeRNJNwqSTPiAYjyAV58q4TgFZR4Tp3j3dtAB3OsnvUz8b8pMsFfgUxqLkDGWWNt41GOu1UvMrS2zNs+F/DvqnBI6YA8j1rQ8RcthQCFjfLTIHooU+kxmsfzPm9y6coiKpMaQevc5HTtTWGDu3dAr1BTTq7zuDAzLd+nnNWvBX9NpoSSCMEkbjyIqmt8TAkkA/OPwzVtyXUQWIck4/wyRjOBI+ppquLLrOZhAwq6QHmAZne4JUacADyEiex7zQo4Yw7NBMAx+ulWnFhrevVchWUgIxtLnp4VBP31XXuKUZVlnqD+v1NFTJI0m2JJBtLLkj+7IloVhkbDy/XlV41gxpjvuPwwY9PxrEXL64JmZ+ycbfretvyXiBeQGcqNJBYzgdYxkQaUxaFevHMDVDgpOl5aYHh/H/tpVciye6/U/zpqVFYx3o1lILllwToBDEwze76bbkiRnc9u1B8X7SpaDAJAECLcgA9iVYA98T6mtqf2VcURH9p4YSMleHgjpCw+AOlBn9hB3/tQJ//ABxOeuT0rorhfjnJOI+GYXifaq4Vlbdy0D9rBnvBInadqo04xy4d2mepnY5j0r1i5+w9yAo4pQon/lkk+p1D9fSo/wDgQ5Pi4pT6W2HTA+OPuplKaoNBMWqsx3mDuqrrKtmJ8sbbf+aHbmj2m06ZVtMxnVGcSCJk16Kf2GMPh4hFnqEYf9ddcJ+xe4hluJRu022Jmd51zgVXR6a6zRq19tDMZZ59cvKVThgdMfEY3MGRAG9TrxugN773NokiR+7bf/c3XqAK33LP2TiyQ3vtTZlmtg/7f4cx32q0/wCHyySTaMiDNoZnuaSqUnBslPTx15marVG5bWeV/wD1HbDAC7ZGcGHA9SFUCf1Pbm/7RW0/5jsDOLaaRM9/616Bd/Y7ZPwuEyZ0IEmehOW+hqA/scQZFxZmYIuFdoz460XDj4TyldOe0c55vxHtFqQhEI2+LxEmRnEAQPTeqzieccQftXFUYjXpE+SrHT1r069+xjUT+/RZ2C2iAPSXP3z8q74X9iNtcteLnzWB8wDmmhTVRov56xc1GY/unj91nOSZ7SdXyk0hcbGxPpt6Doa9nt/setDPvCfLTAz6EY8poi1+ypFMi5HogA+cdKsu3BPlIFB3aeKWlctqCaycCV1fjv8AfVpHGadIV1WIARQvyEAGvXv+HIO95/kNM/Q7VLd/Z5IEX3WOw/rWDGq1v/MedpugpD+Z8p41w3sxxLHKMB1LH85zVzb9j7a+K7qJPSQvrjJPzr0fhv2cFTLcTcbyIgfjRTfs/UmfeH/aD+NZVPemNgNO7/Zqnuy8b+M8zsWOEtuAElu2nXA88Y+dXVi7aiLYCCcgW4B/Ktcn7PQNr7/IRn5GnX2CYNP9oYggCCgO3zpd8LWfgfMzZcTSXYj0mYF4eX/6p/6qVaT/AIfD/wBZ/p/WlV+5P2fKX73T7Z6EtdRSpV25xYitcmnpVUkaa5NNSq5cakaalUlRE1zSpVJJE+4pGlSqSTiKY0qVSSKnp6VSSczXQpUqkuKKQFKlUkjRSpUqkuf/2Q=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6" name="Picture 2" descr="http://i1.ytimg.com/vi/cqIt26xknX8/h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424" y="814026"/>
            <a:ext cx="2049674" cy="153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89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data:image/jpeg;base64,/9j/4AAQSkZJRgABAQAAAQABAAD/2wCEAAkGBxQSEhQUEhQWFRUWFxcVFhgXFhcUFRgcFxQWFxUdFBgYHCggHBolHRQUITEhJSkrLi4uFx8zODMsNygtLisBCgoKDg0OGxAQGiwkICQsLCwsLCwsLCwsLCwsLCwsLCwsLCwsLCwsLCwsLCwsLCwsLCwsLCwsLCwsLCwsLCwsLP/AABEIAQUAwQMBIgACEQEDEQH/xAAbAAABBQEBAAAAAAAAAAAAAAADAQIEBQYAB//EAEQQAAEDAgMFBQYDBwIDCQAAAAEAAhEDIQQSMQVBUWFxEyIygZEGQqGxwfBy0eEUIzNSYoLxFbIkkqIHFkNEU3OTs8L/xAAZAQADAQEBAAAAAAAAAAAAAAABAgMABAX/xAAnEQACAgICAgEEAgMAAAAAAAAAAQIRAyESMUFREwQiMmFxgSMzkf/aAAwDAQACEQMRAD8ApK9gOnCVBwX8Zh/qj4OU7H6eShYH+Kz8Q/2uXlro9d9lztsGRH33AqKjsrt4GYNhrnTlLveHDqr/AGyL/f8AKEH2Vae0O6abv96WLpWFoBQwfZ4dzXEPDakSNDLARruWZxmznta18gtcJtqPIrZ47w1f/cH/ANTVR7V/g0huyfknhJ2CSM9WpuaYdM80IvO4lawbMZXrhrswAZ7sSbc+ip9tbMFF3dLomO9E/DcqRyK6EcSrZXIUmnWBUYhMyqrUWJtEw0zq0+SVrtQdYUQVnBGbXDvFbmhwYbDwkjxJAw6i6aX6rL9AYjhY9PqmFqIRY9PqkBRQGBcDxQ4KPvHVIQms1HUXwCgvqElFYLOTQ26EatgkIJ4pWs1lKPqnRqmADlFYhAIjdVjDpXJsLkDGvx5sOihYO1Wn+MfJym4zd0ULCfxWfjHycuNdHS+y/wBsC5+/dCF7OEB97Ds3f7wjbVFz9+6FRY3GmiyW6lpaOpdZJFWqGfZY7X2pSpZmucAc0xr7jR9Fm8RthrmNAaTlESYA5RvUfFUgKWd/ee699071ROcSurHjTNKLRufZ7ajX1gd5bF+QKs8S0GtSv72tjoHHevPMFWLHBw3GVtcPjRUdScPswVLJj4ytAOxTAarpggtcLsaTYjlCosRgS95FPLYA7mq8rnvno/5hQsJZ1T8Df9yMHQsujPuYd4KGWq4rNsz+36IeJZNQg3ueXHgrxyNdE6K6nULdFIZimnxCE2pRk6R5/mgPpwYTWpG6JhZaxkFDIuozahGllIZigfEPNCmgdinUJpT+z3gyhuWAI3Qrh9FzdCkGvktEEhZ+ac06+SaFzXJgDBvT6ZumAp7FjCrkspEDGwxosOig4P8AiU/xj5OU/HWHw1hQcIP3lP8AGP8A9LjXR0+TQ7SEn7/lCxm1apL8u6nI83XPoPmthtjEdmHO4adcohYyvRO+51J4kmT5I4vZVRtgNr1ZptHJUrDC2ns5sJ+MqZGd2mB36pbmA5AbyrHb+xcLQcGMrOMDvEuZrygKyyKOmae32YEPJ3fBWWyMYWuaCbE+hVg8USA0OH/NP0VJXpZXkAyCe6fNC1LQGtGsPjPR3zCiYXWp0b8ylwGIzgO35XT1sm4TWp0b80keyUugFX3P7fomYkfvT1d8inV9Gf2/RNxP8Xzd8imXYrAxceaG6iCeF4+KMNUhF/7h80bqRvBEdREm5sY0QalIjpxVg/V3ULnju+ZVOVMSita4jSyMK3FGfQBhALITqSfYGh3GAuy8bIYukaio+gMeeq6UrWpRTstQBhlK1HbR1SdmPgtow2W8CkRuxXIaDRqKrqhHeH/RPxEqD2xbVYMm8HXKLA8RbVQm7Xm5YAeLXkJTteTEvaRxIIXJwaLcky023tPPDC1rbi4MzAEyfILtm7GfiO889nQHiebFw3hk/wC42Uv2V2QMR2mKxJAoUg4CRlDz7xMe6IHX55/2g9qnYj92y1IQP5c198buSMYN6iV+RRRa+0ftcGtGEwf7qi0AF4BzO6cue9YxokkFpP8AVBn4r0rZD8PicPTNSix1RoyE5RNjb4QrXC7PpUy3LSYHE6ACfj0QWZQ0lsDwOW7PI30g1sFpJ6R6yuw9MuaRvBkL0r2twIdkeWd2L20k2Xne1XCnV7nASqQyfJpLYjx/G+V66Juw6+UuDrTMdd4U7Dn+J0b81UsqMqiPC5SMFiSMzH+KAOoCHn9jTWrQWtoz+1dX/iebvkUlZ9mf2lJUfL55u/2lZeCY0JD9fqEoKQ6+Y+YRf5GXQlTxHy+aV3h8z80lXxHy+qV3h8z80zAId33uQKuiP/L97kB+iKADot16JWDulKzeuHg80y7FY5oSjw+aSU4eFMKOOpXR8lx1KUfRAIVcnQuShKvN9/kpmE2bUqHK1ri46Na0ud1MaKy2Zs+ixnb4l5aw+FoHfqRuYOHMeq1GF2/iBSyYLCtoMPv1LuPON/mklOui0I3+yk2g3Fuw7cIcNVY1uUHs5c1wAtm4E66lZ7EYVtKAGQ7fmImdIgStR/pteuS6tiHudqO8QAf6QNFF2Bs0YiWCmX1YcMzi5zQXEZXHvWMHXlMJIyQ8sbXZDwVathagaIcx4BzUpeNNRG8b1JxWJDicwfUEXOfK6Trl4LcbC2YMHQOV7C57SXOcO9B90fyD8lQbR2g0vDa1NtB4Nq0Z2HqQBI+PRTck5DJNR2zPbTxldzW56jiym3u54JjQSGnvu3XWVe17iXFpJJkmF6G+pRr1IquaGM0AL/3rjZpA1i+hgcVTY/2Lrh7nQ2mwuljS9sweQNl0Rlx7Od1Loy7Kbp8Lp3WU/EV7M0LxrFx5lTK2wKjTDqtOOBf/AJUV2BePCGu/C4fVZyTaKpUgh2i2fBHlw6J7sYx1zIPX8woVakRqmtAKyjEnKLXROaWnR3y+hRGs5g3+9VWOppoBHLzR4p+RLaLV9N0kxPSF1Tw6Hfu5qtbXcNHH5o7MY/ijxYORJzC33uQHlPbjTvaCmms3+X0WUWaxrBquaO4Oq5z27p80geIjcmSfZmPKWe75oOcc12dEAdzkrSo/acknaLUYsO1C5V+dctwDaNBsOmyviA6v3oHk0RDA0bgFqKuKDHdm87v3bzoRwJ3FUPsrs/PTqVMs3AF+A3IO0K5Hdc6LwJmL6BwXC7bO+C+2ywOOy1MvOfqrv2BnsqgYAXvrGo28NDAzs3EmDFzbosdsnB1cQ6pkBJpU3vO+MugnmdOiu6WHHYUWNNjTAJaSJm5BjdKL+0P+zRb7Z9pa2Fy0stN7J8bXB8+9BEbpi/BCp7So4w9k5gpF28hrWSCNACZcs3isOGZsxu3ui9zYZR8VWUNo9nUpvFnMiNDBDpRxpSZHMnCGjdn2Lbh8UB3nUqjHgF0QXFjotuuAs7tXY7WsqOdTactNxneLWK2/+tUatMOrYh5PdqUm5gzxAgAjL/MCLcFQ7WwGJrUKoZRy58wAe9jSW5pDnGRuHBVzR2mmcv0uR7TKrY1KmyhSPZsz5AScrcxJ4yEDaFGm73Wh0TmaACCDO5SBsfEtbJax0DRtUONhoABrAVHT2lOcu1jKBwvdQpt2enyjVEOpWDjleL7naT15qPTHZv4go2IpyAPM/RNkP7rrH70XRF6OaSJ1KMrranlwUevTbAteLprHlksf5HiiP0b0HzCVqmSAZGk2EJpojdwRjqkLb+Sp0yZCAlPpUZUrLEWCbT18irIQEykbpuQ8FKbvTMO0ktA4+fJIpbdhoj5UuQ8FfnZoZHbPDHG+SC6p5t3eZQhiQwxREG8udDiOg0BQWRN0g8XVspSxIGqZWZM7ydUjKacUj9kUinQuWtmNzsSmKVFjQRYSeEm5VFthhrPbTABc4kcfM8hqiV6h7zWF1XJ4jTgsZbQuJAnkFL2ZRbTaHzLqgzTvDQbDraSvOb47PTUklSNLsVrcMzssOB3WnNMF1Q2Odx6giOay2OxDKLjBikSSyxlp95nkbjqpO08c5ru6YBg24KqxmOa5psHBwJcHCRIGvVTUm3sSP2bRB/aM7n1BvcYncAIHyVFtURUd1n6qzotgA6B0wDr+qrtoUy57Y1dlA6zlXTi/Mlk3A3+wewwzWAVGvcQHOeAPe90F02HIK12q+W/w6pBvml5tyHBYjC03YcudRbTcYgFwBLcurm9bq1wO33VGB2JxWXcGMAmOZOnkjlxSi7ZsOeM1SRdbKBDX5aYAJ1fLSbbiSsFtbZhpvqvY09myoA8eLIHAESeEyJWp/wBRoEHK+rH/ADacJUf2axzG/tAcZbUhkOHi1sfmpRlx2VybSoyzMUHHK0Ek6fqh7RwRbGaJiei0NP2TD3NdhaoaDIcKhuI/lIFwodXYtao01MzTk8TGiXNaCRJgXmDorKUW7iwKSqpdlFQrk/u3mR7pO5SKVQ+F2oiOiFj8GBdpnfZMo1C9tvE2/UKrVkXp0TX6p0X8kKm/NBRni/ks+yQ7si4gNBJjQX0uUFjbytF7M0pFd3BrGTYQH5i6J45QCplPZ1JkOqMbxDYBceEz4QhLNxdGULRnsFs51S4s3e46eXE8grij2dEhtJveAP7x38Q23bm+V+al16heDo0Ad1rbAcgAoWJpAw8HKd4Kg5uTKqKRGxzJuo5wJBBcIniYPp+ak1cVljIJOku+g0VdWxWYlpOZ2/hM3VIKXg0mvI4lk6g9L/FI+u0iGtE8Tf8ARBFCNb+UDyCI1slX4L2Qcv0Cj+o+g/JcpGVcmpAs2leqxtJgpta1hOgEDTfCpM+UGmT4Zy9CZ+aFSxZNMA8BHkq/FYkO1147j1XkK29nfVISpiD3sx00Kr6mKy33+63hzd+S7H1g1ojU6QfiQVXZl2Y8aqybduiwwtUky65ImeC7tAH5ifCHEHgTZvxJUfBusPMfFSqjA4FuYAhzTB94XmOhieoVMUf8ouV/4yRs6sRY6mJPmPqT6KlxIlz/AMZB8yfy+KLUZUziJ3DlrJ+JKscPsxxNVxLcpa4kTv8AEL+S9FpVs89Li7ImFxrqbMsSIMFGdiC2kyDck1D52HwHxUPDu4mAfgpNcWbbuxAMyvLkkmeir8ljsfaL208oPE/FTMXtR1PLUYYfTcSI0c2btcN4IlUL2lgkFDOIMQfuZ/NTULlyQ7eqJ21i1z3Pp2Y/vMHCbkDzlUjHljpH3xVlhTNLmxx9HKrr6rpxemSyLVlm46PbodQjGuD6cVV4XFZbG4VjgcB2rnFgloaXWF9YAG+SSnquyL30bn/s/wARQy1adSO1Lg9gdoQGgCOJBmyfj20sxJqMBJJjK8mZvMnVZfZ2CdTcHElr23AGrTxcd3RS6m036OIqD+oCfVc043K0Ug2lsmVHMHhJd0IAQHvtHZn/AJpnzAUYYmk472H1HkpDtmuLM9NweAJOVxkdQlqux7sC/GBs/uGOgGA4u4fFV1TFm0BrSYswZRpeQE/EY+o05WGSAC4uggTuE71GfWe+C4g63ytB+AXRjjrZKbCueT4iT8vRIHKLB5psO5qyRIndp19FyjQ/muWpmHPxBjVAbffbUocyg4p5IIboNSuKGO3R1TnQDEuLnEu3afRJuUnaUEteNHNHkWgAqHmXYlolBkrDPhvQynYwyB1P0QqXh811Z3hHX4qSX3WVl+IxlR24u9SrVuHGaCSQNxM3AVS03CvWG/n9EM85Kti44ryikFWBzRcE4l7WzAc4NM3AkgaKMQpOEEZT/U3/AHBFpUaTbC13ZKhY82ad29HfQDhLfRD9pKeXEPB+7lQsNiSzRJxbimhlKnTJ2DP8VvIH0Kr8SZP3xR8C+XPJ3td9Cg1qd7eSfGqmwSdxAha72PI7GpeH5wBoTGUxA6k3WSDUWnULdHEecFWnHkqJrRrsVi2NJbOnutuf7nKBUqOccrQBMQAMziSYAHNQcKRFt4nqtp7B0GGrVqPtkblBGrSQSSOahJRhGwW26KKlQpsIa/M57oaAIDWOJjvmLnkNN6tNoVSxhpstbvEWkjdZU+1cOQQTJY12XMT3uTnRxiZUnFVi5ol0nSYmyjK20y3FIpazwKhy3DjbmDGvMFSWsyW93SecTEKb7N4WnUrPa4zDDl3SbaA+aDtyj2ZEGC12vmq/J93ESUFQMxHkUN5+bfkh0nzJJLnlwgDSN6JVBBIOsj5K6kmRlFxJC5NzLkaFM5UqElSsF3mkHjKhvUjZ1UCZUZL7dHQu9h8bTikz8TvkFBUvGV8waBzPrH5KNCfHfHYYxC0dPNDxeojgn09Ag4h06bksfyGl+JzCZVy2pefNaplLDOwtKvTw2VjgQ85hAc05SBPezSPis9tF7CxhZTDS5xIOYk5WiCCd8lwPkkyLkLBlDlF0bDkZTyQarIJVn7P7KdWce8GNAuT9E7Wgypdg/aF+Z4d/MPmAVVLV4zY7ajWhlWSLaaxb8lTO2HWLi1rCY3wtBNRoVyRFwZuehHwSU/FM6KZ/pj6ebMBpxFuoU7Y1WnTALqDajpmXNL9DvbKK/JiSkqJH+nhmFpVCBNV0DQ2cbGeNj6IO1djdnWZQa05nxMwfeLbRzBWoxO029nTLsPSh2WIlkd0wMpaY3oWI2rQ7ZvaYUtqCA2Hg3FRx7stHvT6I8n4JqRlcZh/2eo6jBLma20kAiTxurP2a2scPUeXguY8AODDDraEEo1UYd9R2dxD3OaRmMOEtbaAb/qotCi2oHGm12UOIEkF3nuU570wcpdl5i9qYTEAh2WnJ7xe3K9w1iRY3VJUqUqQOV3aU43PG+0az8Ej8ERx8x+SA7DcgfRSjj49Md5nXQ+hj8LOY0n0ovmZJE/26dU3aO2qT2u70jdIvfUnf/lCeI1t8EB1SfCPM6eQVFBN3v/ovyyBYA5i0GRJAB081aYrD5Q28m4PHukAT5FVlFoLmR3iXNE/3DRWu2Moc0gOBLzM2kAESPh6JrqaH5OUNg5XIfbN4hKui0SooarCTYE+RS08K/cx3oVbftrf/AFPRPZigd9R3RpP0XNyfo6CnqYaoBLmOAi1kEuWjFRx0p1CObY+aZVwpf/5c/wDSPqmWV+UG/wBlFmsgk6q42jst1NmdzC1sgDvtNzy8itL/ANl/s1TrVP2jEj9yzwDXM6dY4BNcUrM5aLChs6qzZWGaWkCXVXWiM7+6DOhhUW2sA4YZlVokU6hpvi+UFgIcY0EiJ5q79vvagvf2NIxTa6Y10MCeircNtp1EyGtex3dqNNw4FR3afsKT4mLe65Vns/FjK5hOWbfJL7Q7ObTLatL+DVks/pI8TT0lH9jdn069fJVDiAxzhl3lseIyIbczB4K3iycpGw2FsttOnnzC4lptMnkQlx20A2oGPexoDRmgRM7zvldtug3IxrGu7IFrHOu0N4Gc8/4VJsHYVTFVHBxnK7I7P3RmNwHTJPdBJ8uKPJIjTey82zhsKarGd1wLdxBdyJjVUOOxlNtVtOiG2DpdzEiPgUc0alSrTYMoFMFjSS2SMxJJ37/gEX2j2BkpMrBuY5i1xGpmcsx7wIIJGtiklKVdDVFeSZtLDf8AD0XEXkesDTldBDM+IzmJbUby/wDGeVRYjbb3UWUiMop3Du+Cf5Z5R8k+htkmoHmA2QXAEGbkk3397lopNNr+w2r0SNrYb/iWlwH8RoI4QxirMNIjK57d5ygkTJiYH3CkYzaBqV85aMmfMJsQDGuU8hZLsqtWpNBYWSSZaXQYExPql6Q6dskUX175XteB4i4ZQ2ZjMTHA+iSrtIAd403k6ZWVW36ubHnMIuJqPrBoeJLahc9o7oy5O4WuuOIvp5qWxuGcJdh3DmO/8WOJRUkuw0inxeKY6mT2bpm0PaR6T9FWVHzd3k0X9eK0O0KGHIOQvHBpa5wPLvfmEuydhNqUzWqfu+6W05JJJBuZ1y7h1PBUTJS4roqdj0XlxqgA5NAXBt9Cb7hddXZ2l3FxFw3MZIE3MwNSj1mCMgY2Wkd4GTB90Eag802tYAH76KU50ysFaIP7Czi71C5Sc3IJVvlkPwZf0wG+FoHRrQiio7j8QFmT7SGO6wRxIKY3b9Vx7rR5N/MpvjkS5R9moA4n5p0D7CyztoYk7wPQKO7EYg61IW+N+xXmgvJf+1OHL8OC33HXHGRFlodgYikyhSDajZYwCMzWwSLm++68+YKm+oT981IpUjePh+iEotpK+gL6mK8G7fgcK45uypEnU5i76qJiMFht7WAfj+kysn2rhFx0dDiegF1o9iAPZJGSRaRqZ9QNdVOSku2Xx5Iz6RC23hqbcM/s5yNeH3mAT3XRPGy1XsXsulTpjtHTXrMzOYLFrYzBs8AIniSs97TOy4eoL/vHBjeeU5n+lvVMpYztBSrM0azvAEAgtaA5utj3bcbJk3xsPFOVG3/ZKUFuUwQQ7Npy1KoyG4cPe0hoBZYGWlpOXXSQSfIqA9xIYYjM1ru8QdehTvaqoxtBtIXL3NccujWNPxkpI5pSmv0UnhjGH8i/s2IGV1NrcrtCGD1B4HirTHYyG0qLnB9RxDiB7oAJkgaST8FV4PZoDAB2gbAt2jgPn8lZ4Kg2nLadMF59ernFVy/Vc48aOWH0/F22c7CsANp4k3+fpCinYVN5zPptA3ANAceZhXOFw8amTvPuj8IRnmASNN7jqTyXGrXR09mf/wC7lAXywTpvHodyXFMaBlIBA1JAjoOam4irGmptz8uCqs7qpLW3aPE/cOIbz/yg3JjKKRGw1BrnOaMsua4Ug7u03P17w5AbzCzmMoYwE9q2pAtAHc8slo6LXtLKfaOey1IN/eEkMptcQ0Wvme6TruBWfqauHh3902INwRuhd2HUThyq5FbSbUiMjhPBpHxU6tiqgaGuhsDKO8JA/CCotai6buF78VHZd0ST8PkrEg7HkTA37zGh+aK/EFpvmjcSMw+X1SVbuGW5iLbzf/CmU6BYyHazx4rlm0mdkE6I37Y3+Zv/AMZ/NcjS3ikS3H0Pv2ZgugWkt4bx0UzCVxE6jjvCHSZbgU3sHAy3zbxXVaejllj9Fo+sI73DUJ+HY+p/DpOcNzjDB6m6qnVgQBoRmkHcStZR2jTDQS9ugi4tZI9EoYot7B4fYlV3idTZ0BqH1MD4KUz2dpi9WpUqci7K30FlEre0TR4AXdBb1KBTxtbEWHcbvdM+iRuS29HRDHC6irL2gKNOzGMb0AHxUeh7QUKeftDdriIyucSZNxAi9t6XZ2xWSc7n1Lb3ZW+gXY7YtHI5zGBrmgkA3aeoPzUXkg3vZ0/FNdUZ/au0HYyqCG5WNBaxupgm7nX1Np6BSMFslzDLXlhOoFweRlTKTIDy6GsbTFUlniuD3QdJkESl2JRqv77mhrYsJPG02umk5vrVCwgvJIqYCsY77DAgS24jhqiYTZQac9RxqOBEAi08hvPAKXTw9UmwBkSTm5TClYd7qbrtBdF3SDHJkaBTuQ7gyXSpkianc5T3vPc1FbWEdzLl+HMlV9c7zYaxvPM8kLEsbxcRrGg8z+QSWBIn1Np6tAF/e3+Q4Lu3AYB1JJ+Z4KsfVEZrAcP5ioNSs6qbnu7+f5rDUTw41iWtJDfecLE8mouIysblAgRYBCGMDWgARwH1PJV1THA1Wh89nmGcjXLvP6IU5Oka6Vkipspleg2q97oD3d1suDnNOVrDHvZRI/EVQ7R2a5hYxxczuucQfG1maWB/PxRyhaB1FlLNTpYjKx7sx7WmWPLgIFw4SADZQ6lHDtbNV85ZA7Nrmkky4AmTN5sV1p0qTOXt20UVHZziYzWjhx0GuqOzZ0WLvRDpYwtaAOG7d+qQYo6AdZOnXikcssumMljj2TabGsMNF+KbiK2g1n7/AEUF2NcDoD6hc3FCSSCDoN4CRY5J2x/lg9IsMv3AXKH+1N5+hXLcZB5RKhr929GD4jNccRqECoybjVdSrTY2P3quvsmiU+gHQSejgmNot0b3j6/olwF3EbiQIv8Af+VdsLGDcEHaA6fgrP2R0S6w0jfdXWDcABFoEKqxONzkBugunisRpvUMqbOj6dpJs01HFCEDaFeWkSZI3FsW4yqdmLIEKDX2oDaJj0UY4pN6OiWSCQTA4ohr6Z0cMrh1Fj5Ky2ftctBYXWbYa966zrMUcxcW2JRaffd3AeK6nHuzljNUb3Zm0czXHSLxrPmh1NrtpmTbQTHrb6rP4ZsMAByuOt7+ajV6hd3SLjUzmProkotyNE7bLX3IGXmIkTyv5Kvxu1WuLgyd175TG6FTuMaSXfBcyg5wOUOJ1JByx0CWkK8npFm+uSMxJI4aDpCLQr2v6aj/AAqR/aCxeR+Nv1SNxNUatDh/SYS/Hfknz/RonYoTz0HE9eSj4bCGtVyx3GxUrHg0GwHFzz3QN8qsobRbLRdkkAlwkDnbWFsK23aGGZOFyvLScpMFznG3aVP6hu4CBZaEKewTmmtBfaTEwaFJwAqMY59TQlrqjs2UdBAlVPtS1uQWsWgyNzm6SOBkhQaFU9+rWdJJzEk3JN/RVWP2g6q7MZ/pHAbp5/JW42yN0gElOc6LD/KaGx13ppKpVEW7FTXJZSFEAxcnwuWNYIJtSnOuqKxvqnkeZQeujpRHaHMIczVP7F7jLvj+SlMt+v0RGpHkaCoIFQwXO/HgkxFF4F3iPj5Irq0WFz8B1TG0yTJufkk5Su2PXoDToOdvIHMo9LBsb47ncEcGF2UakSfVBzbNxBCm02y+qm0QKbe6ACeHNRWlENQC5uUkt6GSHOAbB94GZ/NDdXDRAGZxJPLzUatV8ynUqU8uLvoE6jrYHL0Ow9IkmT+I8OQ5o1XGujLStfqSor354ZT0+5nkpL6zaAgXcdT+XJGidghtSo2zoPULnY+m4XZB4tsfgu/b2HxD4JjmUncPIwjS8oFv2JDXeGp5OgprsE7gD0kJDs4HwuPzTDQqt0PofzT68MXYKtRO/OOveCZeZzAn4qUMbVbqJ6j8lxxzHeOmE1yFaRGNVw1B+aQYgcVKAonQuZ5/mudgp8L2u/EIPqFuS8iuAFtYck41Ah1NnuHuHq0ygmiRvPmITaYrjRLzrlCznikWoWyyJiwSTw9UiY98aGSk4nW2Ezcfjv6LjULv6R8T14JrGHU6n1/RGAAS0FC0qfoiudFgguqcEtJiRryxrCZU9xtySN++fRdVfHX5JHsY5z46/L9VGc/cPM7gm9pmMA23lSKVIRmNmj4pkqEcvQlGlN9Bx4/fFBrYjOQ1gt8/0QsRiXVDlbpuH58kaRRbxcfv0VONfyTuwr6gpNMXe779FXOfeTqmvqEmTqm9oEyjQrkFLkgAKZnCY+tKagNoKDGhI80VuLeN8qJ2icDZZxMmTBjjvaPJF/aabvEI6hVhqJkrcDcyzOFpu8J9ChuwBGh+igBEbXcNCUeLXkFr0SgKrePzS/6i4WcJ6oVLGvHA9Qjf6gD4mpafo2gP7YP5QuS9vT/l+AXI69G/sc+ZiU6k2L8NEq5UaHQ/MdUu6T+i5cky6DEIxqO1q5cuWTLo54yhV+IqEnLu+a5cmxiZOguGaJAQ9oVy4xuG5cuVI9k5dBMKMrC7eoFZxNyZKVcmj2I+geYpspVyqIzkwrlyyAxUgK5ciA5KFy5AYJl0TSuXJQihNSrljCwkXLlj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6" descr="data:image/jpeg;base64,/9j/4AAQSkZJRgABAQAAAQABAAD/2wCEAAkGBxQSEhQUEhQWFRUWFxcVFhgXFhcUFRgcFxQWFxUdFBgYHCggHBolHRQUITEhJSkrLi4uFx8zODMsNygtLisBCgoKDg0OGxAQGiwkICQsLCwsLCwsLCwsLCwsLCwsLCwsLCwsLCwsLCwsLCwsLCwsLCwsLCwsLCwsLCwsLCwsLP/AABEIAQUAwQMBIgACEQEDEQH/xAAbAAABBQEBAAAAAAAAAAAAAAADAQIEBQYAB//EAEQQAAEDAgMFBQYDBwIDCQAAAAEAAhEDIQQSMQVBUWFxEyIygZEGQqGxwfBy0eEUIzNSYoLxFbIkkqIHFkNEU3OTs8L/xAAZAQADAQEBAAAAAAAAAAAAAAABAgMABAX/xAAnEQACAgICAgEEAgMAAAAAAAAAAQIRAyESMUFREwQiMmFxgSMzkf/aAAwDAQACEQMRAD8ApK9gOnCVBwX8Zh/qj4OU7H6eShYH+Kz8Q/2uXlro9d9lztsGRH33AqKjsrt4GYNhrnTlLveHDqr/AGyL/f8AKEH2Vae0O6abv96WLpWFoBQwfZ4dzXEPDakSNDLARruWZxmznta18gtcJtqPIrZ47w1f/cH/ANTVR7V/g0huyfknhJ2CSM9WpuaYdM80IvO4lawbMZXrhrswAZ7sSbc+ip9tbMFF3dLomO9E/DcqRyK6EcSrZXIUmnWBUYhMyqrUWJtEw0zq0+SVrtQdYUQVnBGbXDvFbmhwYbDwkjxJAw6i6aX6rL9AYjhY9PqmFqIRY9PqkBRQGBcDxQ4KPvHVIQms1HUXwCgvqElFYLOTQ26EatgkIJ4pWs1lKPqnRqmADlFYhAIjdVjDpXJsLkDGvx5sOihYO1Wn+MfJym4zd0ULCfxWfjHycuNdHS+y/wBsC5+/dCF7OEB97Ds3f7wjbVFz9+6FRY3GmiyW6lpaOpdZJFWqGfZY7X2pSpZmucAc0xr7jR9Fm8RthrmNAaTlESYA5RvUfFUgKWd/ee699071ROcSurHjTNKLRufZ7ajX1gd5bF+QKs8S0GtSv72tjoHHevPMFWLHBw3GVtcPjRUdScPswVLJj4ytAOxTAarpggtcLsaTYjlCosRgS95FPLYA7mq8rnvno/5hQsJZ1T8Df9yMHQsujPuYd4KGWq4rNsz+36IeJZNQg3ueXHgrxyNdE6K6nULdFIZimnxCE2pRk6R5/mgPpwYTWpG6JhZaxkFDIuozahGllIZigfEPNCmgdinUJpT+z3gyhuWAI3Qrh9FzdCkGvktEEhZ+ac06+SaFzXJgDBvT6ZumAp7FjCrkspEDGwxosOig4P8AiU/xj5OU/HWHw1hQcIP3lP8AGP8A9LjXR0+TQ7SEn7/lCxm1apL8u6nI83XPoPmthtjEdmHO4adcohYyvRO+51J4kmT5I4vZVRtgNr1ZptHJUrDC2ns5sJ+MqZGd2mB36pbmA5AbyrHb+xcLQcGMrOMDvEuZrygKyyKOmae32YEPJ3fBWWyMYWuaCbE+hVg8USA0OH/NP0VJXpZXkAyCe6fNC1LQGtGsPjPR3zCiYXWp0b8ylwGIzgO35XT1sm4TWp0b80keyUugFX3P7fomYkfvT1d8inV9Gf2/RNxP8Xzd8imXYrAxceaG6iCeF4+KMNUhF/7h80bqRvBEdREm5sY0QalIjpxVg/V3ULnju+ZVOVMSita4jSyMK3FGfQBhALITqSfYGh3GAuy8bIYukaio+gMeeq6UrWpRTstQBhlK1HbR1SdmPgtow2W8CkRuxXIaDRqKrqhHeH/RPxEqD2xbVYMm8HXKLA8RbVQm7Xm5YAeLXkJTteTEvaRxIIXJwaLcky023tPPDC1rbi4MzAEyfILtm7GfiO889nQHiebFw3hk/wC42Uv2V2QMR2mKxJAoUg4CRlDz7xMe6IHX55/2g9qnYj92y1IQP5c198buSMYN6iV+RRRa+0ftcGtGEwf7qi0AF4BzO6cue9YxokkFpP8AVBn4r0rZD8PicPTNSix1RoyE5RNjb4QrXC7PpUy3LSYHE6ACfj0QWZQ0lsDwOW7PI30g1sFpJ6R6yuw9MuaRvBkL0r2twIdkeWd2L20k2Xne1XCnV7nASqQyfJpLYjx/G+V66Juw6+UuDrTMdd4U7Dn+J0b81UsqMqiPC5SMFiSMzH+KAOoCHn9jTWrQWtoz+1dX/iebvkUlZ9mf2lJUfL55u/2lZeCY0JD9fqEoKQ6+Y+YRf5GXQlTxHy+aV3h8z80lXxHy+qV3h8z80zAId33uQKuiP/L97kB+iKADot16JWDulKzeuHg80y7FY5oSjw+aSU4eFMKOOpXR8lx1KUfRAIVcnQuShKvN9/kpmE2bUqHK1ri46Na0ud1MaKy2Zs+ixnb4l5aw+FoHfqRuYOHMeq1GF2/iBSyYLCtoMPv1LuPON/mklOui0I3+yk2g3Fuw7cIcNVY1uUHs5c1wAtm4E66lZ7EYVtKAGQ7fmImdIgStR/pteuS6tiHudqO8QAf6QNFF2Bs0YiWCmX1YcMzi5zQXEZXHvWMHXlMJIyQ8sbXZDwVathagaIcx4BzUpeNNRG8b1JxWJDicwfUEXOfK6Trl4LcbC2YMHQOV7C57SXOcO9B90fyD8lQbR2g0vDa1NtB4Nq0Z2HqQBI+PRTck5DJNR2zPbTxldzW56jiym3u54JjQSGnvu3XWVe17iXFpJJkmF6G+pRr1IquaGM0AL/3rjZpA1i+hgcVTY/2Lrh7nQ2mwuljS9sweQNl0Rlx7Od1Loy7Kbp8Lp3WU/EV7M0LxrFx5lTK2wKjTDqtOOBf/AJUV2BePCGu/C4fVZyTaKpUgh2i2fBHlw6J7sYx1zIPX8woVakRqmtAKyjEnKLXROaWnR3y+hRGs5g3+9VWOppoBHLzR4p+RLaLV9N0kxPSF1Tw6Hfu5qtbXcNHH5o7MY/ijxYORJzC33uQHlPbjTvaCmms3+X0WUWaxrBquaO4Oq5z27p80geIjcmSfZmPKWe75oOcc12dEAdzkrSo/acknaLUYsO1C5V+dctwDaNBsOmyviA6v3oHk0RDA0bgFqKuKDHdm87v3bzoRwJ3FUPsrs/PTqVMs3AF+A3IO0K5Hdc6LwJmL6BwXC7bO+C+2ywOOy1MvOfqrv2BnsqgYAXvrGo28NDAzs3EmDFzbosdsnB1cQ6pkBJpU3vO+MugnmdOiu6WHHYUWNNjTAJaSJm5BjdKL+0P+zRb7Z9pa2Fy0stN7J8bXB8+9BEbpi/BCp7So4w9k5gpF28hrWSCNACZcs3isOGZsxu3ui9zYZR8VWUNo9nUpvFnMiNDBDpRxpSZHMnCGjdn2Lbh8UB3nUqjHgF0QXFjotuuAs7tXY7WsqOdTactNxneLWK2/+tUatMOrYh5PdqUm5gzxAgAjL/MCLcFQ7WwGJrUKoZRy58wAe9jSW5pDnGRuHBVzR2mmcv0uR7TKrY1KmyhSPZsz5AScrcxJ4yEDaFGm73Wh0TmaACCDO5SBsfEtbJax0DRtUONhoABrAVHT2lOcu1jKBwvdQpt2enyjVEOpWDjleL7naT15qPTHZv4go2IpyAPM/RNkP7rrH70XRF6OaSJ1KMrranlwUevTbAteLprHlksf5HiiP0b0HzCVqmSAZGk2EJpojdwRjqkLb+Sp0yZCAlPpUZUrLEWCbT18irIQEykbpuQ8FKbvTMO0ktA4+fJIpbdhoj5UuQ8FfnZoZHbPDHG+SC6p5t3eZQhiQwxREG8udDiOg0BQWRN0g8XVspSxIGqZWZM7ydUjKacUj9kUinQuWtmNzsSmKVFjQRYSeEm5VFthhrPbTABc4kcfM8hqiV6h7zWF1XJ4jTgsZbQuJAnkFL2ZRbTaHzLqgzTvDQbDraSvOb47PTUklSNLsVrcMzssOB3WnNMF1Q2Odx6giOay2OxDKLjBikSSyxlp95nkbjqpO08c5ru6YBg24KqxmOa5psHBwJcHCRIGvVTUm3sSP2bRB/aM7n1BvcYncAIHyVFtURUd1n6qzotgA6B0wDr+qrtoUy57Y1dlA6zlXTi/Mlk3A3+wewwzWAVGvcQHOeAPe90F02HIK12q+W/w6pBvml5tyHBYjC03YcudRbTcYgFwBLcurm9bq1wO33VGB2JxWXcGMAmOZOnkjlxSi7ZsOeM1SRdbKBDX5aYAJ1fLSbbiSsFtbZhpvqvY09myoA8eLIHAESeEyJWp/wBRoEHK+rH/ADacJUf2axzG/tAcZbUhkOHi1sfmpRlx2VybSoyzMUHHK0Ek6fqh7RwRbGaJiei0NP2TD3NdhaoaDIcKhuI/lIFwodXYtao01MzTk8TGiXNaCRJgXmDorKUW7iwKSqpdlFQrk/u3mR7pO5SKVQ+F2oiOiFj8GBdpnfZMo1C9tvE2/UKrVkXp0TX6p0X8kKm/NBRni/ks+yQ7si4gNBJjQX0uUFjbytF7M0pFd3BrGTYQH5i6J45QCplPZ1JkOqMbxDYBceEz4QhLNxdGULRnsFs51S4s3e46eXE8grij2dEhtJveAP7x38Q23bm+V+al16heDo0Ad1rbAcgAoWJpAw8HKd4Kg5uTKqKRGxzJuo5wJBBcIniYPp+ak1cVljIJOku+g0VdWxWYlpOZ2/hM3VIKXg0mvI4lk6g9L/FI+u0iGtE8Tf8ARBFCNb+UDyCI1slX4L2Qcv0Cj+o+g/JcpGVcmpAs2leqxtJgpta1hOgEDTfCpM+UGmT4Zy9CZ+aFSxZNMA8BHkq/FYkO1147j1XkK29nfVISpiD3sx00Kr6mKy33+63hzd+S7H1g1ojU6QfiQVXZl2Y8aqybduiwwtUky65ImeC7tAH5ifCHEHgTZvxJUfBusPMfFSqjA4FuYAhzTB94XmOhieoVMUf8ouV/4yRs6sRY6mJPmPqT6KlxIlz/AMZB8yfy+KLUZUziJ3DlrJ+JKscPsxxNVxLcpa4kTv8AEL+S9FpVs89Li7ImFxrqbMsSIMFGdiC2kyDck1D52HwHxUPDu4mAfgpNcWbbuxAMyvLkkmeir8ljsfaL208oPE/FTMXtR1PLUYYfTcSI0c2btcN4IlUL2lgkFDOIMQfuZ/NTULlyQ7eqJ21i1z3Pp2Y/vMHCbkDzlUjHljpH3xVlhTNLmxx9HKrr6rpxemSyLVlm46PbodQjGuD6cVV4XFZbG4VjgcB2rnFgloaXWF9YAG+SSnquyL30bn/s/wARQy1adSO1Lg9gdoQGgCOJBmyfj20sxJqMBJJjK8mZvMnVZfZ2CdTcHElr23AGrTxcd3RS6m036OIqD+oCfVc043K0Ug2lsmVHMHhJd0IAQHvtHZn/AJpnzAUYYmk472H1HkpDtmuLM9NweAJOVxkdQlqux7sC/GBs/uGOgGA4u4fFV1TFm0BrSYswZRpeQE/EY+o05WGSAC4uggTuE71GfWe+C4g63ytB+AXRjjrZKbCueT4iT8vRIHKLB5psO5qyRIndp19FyjQ/muWpmHPxBjVAbffbUocyg4p5IIboNSuKGO3R1TnQDEuLnEu3afRJuUnaUEteNHNHkWgAqHmXYlolBkrDPhvQynYwyB1P0QqXh811Z3hHX4qSX3WVl+IxlR24u9SrVuHGaCSQNxM3AVS03CvWG/n9EM85Kti44ryikFWBzRcE4l7WzAc4NM3AkgaKMQpOEEZT/U3/AHBFpUaTbC13ZKhY82ad29HfQDhLfRD9pKeXEPB+7lQsNiSzRJxbimhlKnTJ2DP8VvIH0Kr8SZP3xR8C+XPJ3td9Cg1qd7eSfGqmwSdxAha72PI7GpeH5wBoTGUxA6k3WSDUWnULdHEecFWnHkqJrRrsVi2NJbOnutuf7nKBUqOccrQBMQAMziSYAHNQcKRFt4nqtp7B0GGrVqPtkblBGrSQSSOahJRhGwW26KKlQpsIa/M57oaAIDWOJjvmLnkNN6tNoVSxhpstbvEWkjdZU+1cOQQTJY12XMT3uTnRxiZUnFVi5ol0nSYmyjK20y3FIpazwKhy3DjbmDGvMFSWsyW93SecTEKb7N4WnUrPa4zDDl3SbaA+aDtyj2ZEGC12vmq/J93ESUFQMxHkUN5+bfkh0nzJJLnlwgDSN6JVBBIOsj5K6kmRlFxJC5NzLkaFM5UqElSsF3mkHjKhvUjZ1UCZUZL7dHQu9h8bTikz8TvkFBUvGV8waBzPrH5KNCfHfHYYxC0dPNDxeojgn09Ag4h06bksfyGl+JzCZVy2pefNaplLDOwtKvTw2VjgQ85hAc05SBPezSPis9tF7CxhZTDS5xIOYk5WiCCd8lwPkkyLkLBlDlF0bDkZTyQarIJVn7P7KdWce8GNAuT9E7Wgypdg/aF+Z4d/MPmAVVLV4zY7ajWhlWSLaaxb8lTO2HWLi1rCY3wtBNRoVyRFwZuehHwSU/FM6KZ/pj6ebMBpxFuoU7Y1WnTALqDajpmXNL9DvbKK/JiSkqJH+nhmFpVCBNV0DQ2cbGeNj6IO1djdnWZQa05nxMwfeLbRzBWoxO029nTLsPSh2WIlkd0wMpaY3oWI2rQ7ZvaYUtqCA2Hg3FRx7stHvT6I8n4JqRlcZh/2eo6jBLma20kAiTxurP2a2scPUeXguY8AODDDraEEo1UYd9R2dxD3OaRmMOEtbaAb/qotCi2oHGm12UOIEkF3nuU570wcpdl5i9qYTEAh2WnJ7xe3K9w1iRY3VJUqUqQOV3aU43PG+0az8Ej8ERx8x+SA7DcgfRSjj49Md5nXQ+hj8LOY0n0ovmZJE/26dU3aO2qT2u70jdIvfUnf/lCeI1t8EB1SfCPM6eQVFBN3v/ovyyBYA5i0GRJAB081aYrD5Q28m4PHukAT5FVlFoLmR3iXNE/3DRWu2Moc0gOBLzM2kAESPh6JrqaH5OUNg5XIfbN4hKui0SooarCTYE+RS08K/cx3oVbftrf/AFPRPZigd9R3RpP0XNyfo6CnqYaoBLmOAi1kEuWjFRx0p1CObY+aZVwpf/5c/wDSPqmWV+UG/wBlFmsgk6q42jst1NmdzC1sgDvtNzy8itL/ANl/s1TrVP2jEj9yzwDXM6dY4BNcUrM5aLChs6qzZWGaWkCXVXWiM7+6DOhhUW2sA4YZlVokU6hpvi+UFgIcY0EiJ5q79vvagvf2NIxTa6Y10MCeircNtp1EyGtex3dqNNw4FR3afsKT4mLe65Vns/FjK5hOWbfJL7Q7ObTLatL+DVks/pI8TT0lH9jdn069fJVDiAxzhl3lseIyIbczB4K3iycpGw2FsttOnnzC4lptMnkQlx20A2oGPexoDRmgRM7zvldtug3IxrGu7IFrHOu0N4Gc8/4VJsHYVTFVHBxnK7I7P3RmNwHTJPdBJ8uKPJIjTey82zhsKarGd1wLdxBdyJjVUOOxlNtVtOiG2DpdzEiPgUc0alSrTYMoFMFjSS2SMxJJ37/gEX2j2BkpMrBuY5i1xGpmcsx7wIIJGtiklKVdDVFeSZtLDf8AD0XEXkesDTldBDM+IzmJbUby/wDGeVRYjbb3UWUiMop3Du+Cf5Z5R8k+htkmoHmA2QXAEGbkk3397lopNNr+w2r0SNrYb/iWlwH8RoI4QxirMNIjK57d5ygkTJiYH3CkYzaBqV85aMmfMJsQDGuU8hZLsqtWpNBYWSSZaXQYExPql6Q6dskUX175XteB4i4ZQ2ZjMTHA+iSrtIAd403k6ZWVW36ubHnMIuJqPrBoeJLahc9o7oy5O4WuuOIvp5qWxuGcJdh3DmO/8WOJRUkuw0inxeKY6mT2bpm0PaR6T9FWVHzd3k0X9eK0O0KGHIOQvHBpa5wPLvfmEuydhNqUzWqfu+6W05JJJBuZ1y7h1PBUTJS4roqdj0XlxqgA5NAXBt9Cb7hddXZ2l3FxFw3MZIE3MwNSj1mCMgY2Wkd4GTB90Eag802tYAH76KU50ysFaIP7Czi71C5Sc3IJVvlkPwZf0wG+FoHRrQiio7j8QFmT7SGO6wRxIKY3b9Vx7rR5N/MpvjkS5R9moA4n5p0D7CyztoYk7wPQKO7EYg61IW+N+xXmgvJf+1OHL8OC33HXHGRFlodgYikyhSDajZYwCMzWwSLm++68+YKm+oT981IpUjePh+iEotpK+gL6mK8G7fgcK45uypEnU5i76qJiMFht7WAfj+kysn2rhFx0dDiegF1o9iAPZJGSRaRqZ9QNdVOSku2Xx5Iz6RC23hqbcM/s5yNeH3mAT3XRPGy1XsXsulTpjtHTXrMzOYLFrYzBs8AIniSs97TOy4eoL/vHBjeeU5n+lvVMpYztBSrM0azvAEAgtaA5utj3bcbJk3xsPFOVG3/ZKUFuUwQQ7Npy1KoyG4cPe0hoBZYGWlpOXXSQSfIqA9xIYYjM1ru8QdehTvaqoxtBtIXL3NccujWNPxkpI5pSmv0UnhjGH8i/s2IGV1NrcrtCGD1B4HirTHYyG0qLnB9RxDiB7oAJkgaST8FV4PZoDAB2gbAt2jgPn8lZ4Kg2nLadMF59ernFVy/Vc48aOWH0/F22c7CsANp4k3+fpCinYVN5zPptA3ANAceZhXOFw8amTvPuj8IRnmASNN7jqTyXGrXR09mf/wC7lAXywTpvHodyXFMaBlIBA1JAjoOam4irGmptz8uCqs7qpLW3aPE/cOIbz/yg3JjKKRGw1BrnOaMsua4Ug7u03P17w5AbzCzmMoYwE9q2pAtAHc8slo6LXtLKfaOey1IN/eEkMptcQ0Wvme6TruBWfqauHh3902INwRuhd2HUThyq5FbSbUiMjhPBpHxU6tiqgaGuhsDKO8JA/CCotai6buF78VHZd0ST8PkrEg7HkTA37zGh+aK/EFpvmjcSMw+X1SVbuGW5iLbzf/CmU6BYyHazx4rlm0mdkE6I37Y3+Zv/AMZ/NcjS3ikS3H0Pv2ZgugWkt4bx0UzCVxE6jjvCHSZbgU3sHAy3zbxXVaejllj9Fo+sI73DUJ+HY+p/DpOcNzjDB6m6qnVgQBoRmkHcStZR2jTDQS9ugi4tZI9EoYot7B4fYlV3idTZ0BqH1MD4KUz2dpi9WpUqci7K30FlEre0TR4AXdBb1KBTxtbEWHcbvdM+iRuS29HRDHC6irL2gKNOzGMb0AHxUeh7QUKeftDdriIyucSZNxAi9t6XZ2xWSc7n1Lb3ZW+gXY7YtHI5zGBrmgkA3aeoPzUXkg3vZ0/FNdUZ/au0HYyqCG5WNBaxupgm7nX1Np6BSMFslzDLXlhOoFweRlTKTIDy6GsbTFUlniuD3QdJkESl2JRqv77mhrYsJPG02umk5vrVCwgvJIqYCsY77DAgS24jhqiYTZQac9RxqOBEAi08hvPAKXTw9UmwBkSTm5TClYd7qbrtBdF3SDHJkaBTuQ7gyXSpkianc5T3vPc1FbWEdzLl+HMlV9c7zYaxvPM8kLEsbxcRrGg8z+QSWBIn1Np6tAF/e3+Q4Lu3AYB1JJ+Z4KsfVEZrAcP5ioNSs6qbnu7+f5rDUTw41iWtJDfecLE8mouIysblAgRYBCGMDWgARwH1PJV1THA1Wh89nmGcjXLvP6IU5Oka6Vkipspleg2q97oD3d1suDnNOVrDHvZRI/EVQ7R2a5hYxxczuucQfG1maWB/PxRyhaB1FlLNTpYjKx7sx7WmWPLgIFw4SADZQ6lHDtbNV85ZA7Nrmkky4AmTN5sV1p0qTOXt20UVHZziYzWjhx0GuqOzZ0WLvRDpYwtaAOG7d+qQYo6AdZOnXikcssumMljj2TabGsMNF+KbiK2g1n7/AEUF2NcDoD6hc3FCSSCDoN4CRY5J2x/lg9IsMv3AXKH+1N5+hXLcZB5RKhr929GD4jNccRqECoybjVdSrTY2P3quvsmiU+gHQSejgmNot0b3j6/olwF3EbiQIv8Af+VdsLGDcEHaA6fgrP2R0S6w0jfdXWDcABFoEKqxONzkBugunisRpvUMqbOj6dpJs01HFCEDaFeWkSZI3FsW4yqdmLIEKDX2oDaJj0UY4pN6OiWSCQTA4ohr6Z0cMrh1Fj5Ky2ftctBYXWbYa966zrMUcxcW2JRaffd3AeK6nHuzljNUb3Zm0czXHSLxrPmh1NrtpmTbQTHrb6rP4ZsMAByuOt7+ajV6hd3SLjUzmProkotyNE7bLX3IGXmIkTyv5Kvxu1WuLgyd175TG6FTuMaSXfBcyg5wOUOJ1JByx0CWkK8npFm+uSMxJI4aDpCLQr2v6aj/AAqR/aCxeR+Nv1SNxNUatDh/SYS/Hfknz/RonYoTz0HE9eSj4bCGtVyx3GxUrHg0GwHFzz3QN8qsobRbLRdkkAlwkDnbWFsK23aGGZOFyvLScpMFznG3aVP6hu4CBZaEKewTmmtBfaTEwaFJwAqMY59TQlrqjs2UdBAlVPtS1uQWsWgyNzm6SOBkhQaFU9+rWdJJzEk3JN/RVWP2g6q7MZ/pHAbp5/JW42yN0gElOc6LD/KaGx13ppKpVEW7FTXJZSFEAxcnwuWNYIJtSnOuqKxvqnkeZQeujpRHaHMIczVP7F7jLvj+SlMt+v0RGpHkaCoIFQwXO/HgkxFF4F3iPj5Irq0WFz8B1TG0yTJufkk5Su2PXoDToOdvIHMo9LBsb47ncEcGF2UakSfVBzbNxBCm02y+qm0QKbe6ACeHNRWlENQC5uUkt6GSHOAbB94GZ/NDdXDRAGZxJPLzUatV8ynUqU8uLvoE6jrYHL0Ow9IkmT+I8OQ5o1XGujLStfqSor354ZT0+5nkpL6zaAgXcdT+XJGidghtSo2zoPULnY+m4XZB4tsfgu/b2HxD4JjmUncPIwjS8oFv2JDXeGp5OgprsE7gD0kJDs4HwuPzTDQqt0PofzT68MXYKtRO/OOveCZeZzAn4qUMbVbqJ6j8lxxzHeOmE1yFaRGNVw1B+aQYgcVKAonQuZ5/mudgp8L2u/EIPqFuS8iuAFtYck41Ah1NnuHuHq0ygmiRvPmITaYrjRLzrlCznikWoWyyJiwSTw9UiY98aGSk4nW2Ezcfjv6LjULv6R8T14JrGHU6n1/RGAAS0FC0qfoiudFgguqcEtJiRryxrCZU9xtySN++fRdVfHX5JHsY5z46/L9VGc/cPM7gm9pmMA23lSKVIRmNmj4pkqEcvQlGlN9Bx4/fFBrYjOQ1gt8/0QsRiXVDlbpuH58kaRRbxcfv0VONfyTuwr6gpNMXe779FXOfeTqmvqEmTqm9oEyjQrkFLkgAKZnCY+tKagNoKDGhI80VuLeN8qJ2icDZZxMmTBjjvaPJF/aabvEI6hVhqJkrcDcyzOFpu8J9ChuwBGh+igBEbXcNCUeLXkFr0SgKrePzS/6i4WcJ6oVLGvHA9Qjf6gD4mpafo2gP7YP5QuS9vT/l+AXI69G/sc+ZiU6k2L8NEq5UaHQ/MdUu6T+i5cky6DEIxqO1q5cuWTLo54yhV+IqEnLu+a5cmxiZOguGaJAQ9oVy4xuG5cuVI9k5dBMKMrC7eoFZxNyZKVcmj2I+geYpspVyqIzkwrlyyAxUgK5ciA5KFy5AYJl0TSuXJQihNSrljCwkXLljH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C0A15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6" descr="data:image/jpeg;base64,/9j/4AAQSkZJRgABAQAAAQABAAD/2wCEAAkGBxQTEhUUExQWFhUXGB0aGBgYGRgfGxoaGBgYGRcbJBgeHCggHB4lHBcYITEiJSsrLi4uGCAzODMsNygtLiwBCgoKDg0OGxAQGi0mICQsNCw0NDQsLCwsLDQvLCw0NC80NC8sLDQvLDQ0LCwsLC8sLC8sLCwsLCwvLCwsLCwsLP/AABEIAOAA4QMBEQACEQEDEQH/xAAcAAABBQEBAQAAAAAAAAAAAAAAAwQFBgcCAQj/xABFEAABAgQDBAcGBAQEBAcAAAABAhEAAwQhBRIxBkFRYQcTInGBkaEyQrHB0fAUI1JyYoKS4WOisvEkM0NTFRYXNHOTwv/EABsBAAEFAQEAAAAAAAAAAAAAAAABAgMEBQYH/8QAOhEAAgECBAMGBgEEAQMFAQAAAAECAxEEEiExQVHwBRNhcYGRIjKhscHR4RQjQlLxBjNiNENygtIV/9oADAMBAAIRAxEAPwDcYACAAgAIACAAgAIACAAgAIACAAgAIACABOZOA1N+G/yhbANzPWdEJGrEm/kB3b4VIbc7M1XLyP1gshbgZytwST3kfIwjQlzxFaLBYyE2v7JJ0ZXoxYwgtx1AKEABAAQAEABAAQAEABAAQAEABAAQAEABAAQAEABAAQAEABAAQAEAEf8AiVTCcvZQLZt6iLFuCee/dbUjqMzNvQUCW+7+e+HinsAHjQCHKknjC3EsIz9ClTFJsefL4wuVMbJtD2kmWa5YC53j62iNqxKtULwgoQAEABAAQAEABAAQAEABAAQAEABAAQAEABAAQAEABAAQAEADbEFkIZNiohIPB9T4BzCPYbK9tDhKQAALAaRIIewCiVTUJQkqUQEgOSbAAaknhBwuxNW7I4RWJIBFwbgggghnd98OUbq6GuVnZo9/Ej7+kLkYZ0xCdUA7xDoxsE4y4o7pakZg50f4P46Q2cSSLSjqScuck6EHlv8AKImmhTuEAIACAAgAIACAAgAIACAAgAIACAAgAIACAAgAIACAAgAYVE5SjlQQlIspYYl+Cd1t5L8ISzewxtvYJUpt6j+5Sj8TD0rCp2VhSFAIAIzaSdKTIUmckqRNaUQBr1nZbkL6xDia6oUpVGrpK4+lFymkiHwnZMypaJcqqnIkJuhACAoB3Cc5SSReI6K72CnGUrPW225eliqS0dCDkla+ttONr7k4aAszudyiz+LAP5RdhLLuzKqwU3dJITkUJBdfpEjqLgMUZbSbt5jqZISxYX5O7taGKTuPcVYjgDmGYPwO8dx3boklGMkRQlZ6jPanEp6ZdP1E5CJnXFJEwt1jS1G4AuACCWs4fdGdipd1G90vFm7gKVBzarptZbq2+6OqOnxGSZc2dP69JU02TLlp7IU7FJsTlLeD6wKM46t38B9apg616dKGS2zbd357pXLcDExlHsABAAQAEABAAQAEABAAQAEABAAQAEACNROyswcmwHg9zuEAjY3UZh1Xl5JAPqoF/IQthLsTWiZqmcruUlBHokH1hMr4MTXmc05CEJSHUwZ+J3nziSMLKwj+HQ9/E8odlG5z3r4MoZwM0n2RBlS3DM3sR+0czLSrUprFHn1qAn1aKePjGWGqJ7ZX9ixhs3eR8yWQGAbRompqKglHawx3vqCywJAfkN/nD2IclZa4bx0gWoqVxvMnAb/v7ESKNyBySEVrB0+/u8PSsMbuQ+0EtB6hSmdU/q0ktZ5UwqPcyW8Iye1oKdOKf+0fvb8mvgnKN/CL+5cxFwpnsABAAQAEABAAQAEABAAQAEABAAQAeKLXOkACE2pGU5CCrQNcA823CFSAb5QntFyWuTct8u4Q5IaldihgA4VL8fnDrgtDtKWhBLHjAjTzhAtcBLA3Qt2FkdAQgGU9Oe1aqcU9PJUy1K6yYGDZEEZAf5w/8kQ14RqQdOXEnw8nTqRmXfYnE+vpUKKsxFntpqNOVvCKfZdS9Lu3vF2/RPj6PdVfMniPSNKxSPYAElyAYcpNDHBM5VIASWHh8rcYMzYsYpGV9J22CkYlT0kgyyiWh1A5mE1eZLFQ4IbQe8Yze0KSqUmpNq1n7Glg21OyWr/j+TWMFruukoX7zDMBuUwfw4conw9eNampxejKtWGSbiPomIwgAIACAAgAIACAAgAIACAAgAIAIpU0LUc9wCWB0GVRS7bzaJFC6uROSbsxU1Ce/uhcrDOjtKwYRocnc6JhBQgATyqOUvlPvAMX5OR6wmvEUUJhRBNCiTyhWhzSsKEtrCDT5R6Q8c/GYjNmu6c2VH7E2T5gP4xDe92W5xyyjT5fdmldFW1MmnBkzl5SoEixPZHackCwHauWjIp1JYevKq18DVn5308zX7Vw+bLletrmxpU4BGhuI3IyUkmtmc61bQ9hQPFKYObAQAlfQTnTkhBU4ygOTuYXgi09UJJNaHybj+KmoxGbPe6ppI7n7PkG8or1Pig3zNKh/bxMIrhZfv6m79EuK505SbqTl7zLdt36STGT2c+7xFSnwfxL8l7tugoyU111qaXG2YQQAeJNtG5H+0AHsABAAQAEABAAQAEABAAQAQWI0ypalLAdBLnikmxtw3+b6RLTmkrMrzp6uSGFbXrSqWJcozMx7TEAoAZlFzdIOsSS04FihQpzjLvJ5Wtrp6+A8pJ6y4UACCxAJ3i1yA/hCtIjqQULZXdPrYeIWr7+/vyhjSGJyOUTVqHskfubdvAB0huhOor/ACZ0mSprqguhzlHgjt8uo8R9INxLZj1FQkwWYOEkUvpZ2m/CUZSAp5wUjMGYdklnexIf1iKqnl046E2GilLPL/HXzPmPrO1mPF4S2lhneNzzvnc0TZCQgzpcxu0ewxZilTWI3/7xz+OqSjBx4LX1R1dahGtTVa3+Pv5n0VQLeWg5cvZFmYBrWHCNnA1u+w8J5ct1t+vDl4HJVY5ZtXuLxbIxCum5EKUN3zIHzivi6sqVGVSO6V9dh1NXkkymdKWOilo1JQAlUwEWFm0Vprr8YfVbjGyWrLOEip1M9R6R1/R80SZoEwKOjvCSjeNhKVVKuqj2vc1ro+xHKvsk3OYW9lSXu99RHNYyU6FSNWO8fquR1HaUIYmipo3GmqCpImBZZQcBQDDwAB9Y6WhUjWpxqJaPU5CUXGTix1STc6AS28FtHBbytDxBeAAgAIACAAgAIACABNc4At8AT8IWzATFWN6VDmQD8CYLACp57hz+7QqiI2R88BftqJTvcsGBdyAAOd4fkRE3dmL4V0mTKjFGSgCnIVLlhrsSCFKO8qKRbc7cXoY+vUpUnUhujTwsI1pZZLhubdRTAtCVgah7/X5xYw9bvqUai4q5Tqw7ubg+DFVu1ix7niUYdQAJy6hCrpUk3axGvCI41qctpLe2/Hl5iuLW6FCIkEOTLELcW7KJ0zIH/hc4lILFGuo7QAIO4/J4Vu0WOpybdrHzMnWImC3NL2AmSjUIQS0xIcBjfc78n9Y5rtVVFRlJbM62WIgqPcp62TZ9ESfZT3D4R0lG3dxtyX2OQl8zO4kEITayqySkD9awPAdr5Rk9tTy4SS52XXsWMLHNU9GyhdNsx8LlnJmPWpGdw6Sygbb8wDRZ7Oruvg4TfLXzWn4I5rJUkk/56/BgCTxvFoRW4mv9F6ZK9EDMGSQFkkAm7hrP8o5ftVSdSMXs35X9Tfdb+wop6L6G7BAZmDaNHVJJKyOeu73OTKG5gzkW3mxPe1ocNdxPqVAuFF/3H4Et6QaCfEjoV5QwWLb1cOZHDmPKElG2qFU9bNEjDB4QAEAEJtJgSqnIqXPXJmSySkp9kuPeS4fwI3wqatZjoySTTRGUtRX07JqAJqN60AqLcWsp+8HvgULvRjnGD+V28yQpsckzFFEtSVrFygFlgH3shuQb9oWh2ieV6MjnCUdbCv8A4kl20PA/SJe7ZX71HE2r+/L7eHKAx1CE21xPqcPqpjgESlBL/qUCkDvJOkJLRXHRd3Y+cdi7VlOCP+qn4iMrHRzUJLwNjAyyVNeT+x9QbLVQMhKX9klPzHoYi7Gm5YVLk2iPtKOWu3z1JVc7hGsome5ERtLiUyTTTZsoAqloK2U7MkZlGxuWDjwhtRSUHltfxCDTklLYpmwtT11PImhLZCco0YuH8LD1jhMbWq0MTkTT+JS8Lu36Nxwi0/KxZtstuKfDUS+uC1zF+zLlsVMLFRchkvZ9/nHcZmkr7/QyIwzPQldncdk1shE6SXSrcdQRqCNxELGakE4OLsyqdNk1sMUk+/MSPLMfkISrK0fVdfQmwkb1H5P9fk+aEajvhHsRx+ZGkbEzGnIYByQOfBvvhHOdpRbptHb5VPC34n0PQKeUgnXKPhG52fLNhab/APFfY4murVJLxF4tkRn3SHirT5UpN8oJU24q09B6xhdsNTtTvtqanZ9K8ZTfkVPpfxB8Mp0D3pwJ/lQo/E+kHYVVPDypX1jL76/srYqFqt+aMVSLiNpldK7sax0US0onFk3Um5vuL/OOX7ZqNxjJvZnT1MJTp0M0VZvc31VxaOrTvqco0cpUQNCYdZDU2cKqwNQoc2hcjewjqJbnM9CZg1DEEHuI+P8AeEs1dMXSWqY7p5xcJVctZWjtrbcYjaJEOYQUIAEaqdlA5ln4WJ+UKldioaIWNRv3nU+J5xJYZK6epTtrcCmJJqqMBSwcypR38VSzqhXIWN7PrPScZfDJ2+3qS0a2V2lt9v46sRuBbfSZ6hJq0hMw2D2fuUzHTSx4gQs6c6bs9Ps/UkqYWEnpoyzzKNbZpC86f0nXu5QKfCWjM6rh5wZnvTCsKoXXnlzJcxOUXZRUWIO6wc34c4bWinDUTDzlGorOxkWEz5pmyxLnFJKgkKGocgP6xl1owjCTceBuUq1ebUY1Da+iyjn9ZNXMrBOQl0CWAAy+J32aw4mGdm5HmcIZduO9yLtNTi0ptPxta3gTu1GMqAHVPkSsBRSQCbjMXO4Dzgx9d5LRlbxIcNh1J3khxigVUU02UFFPWIKS92zDXmCDGFV7frUZOnON+t/FP0JoYOOZSXMjdmaD8NT9Wq2Qqcnhq8YGMrOtWzx42NF7XMu2hx/r6ufWzEGZLBCZaDulgsgO1tSrvVHd5pVXFeGvsJSorCUHUmr3Zbtl8SNNPVLlvLRMGZKToFAXHikv4Rj4qtVpfHTdmn9C+8JCrSTkrkl0gKm19MmUnKFJJVcllFiA1rawQ7bzWVWPHdfr+SnDAdy5ODvdWMARLOdjYg35NHRt6XMSEbzsWtGFzp0g9SBZQclaUsGO8kRmd9Tp1L1HwOoxiqywkadK92+HLrxNewjb+VSUkqVOJmTUJY5HIsbdpTPEeGxsoQyQg9G93bj6lOt2NWqzc9IrTfy1Gk/pmluwplkccyPrFxYmtvlj7v8A/JSl2W1LLmv5f8lRnbaU5WZi0zEuTchKteYU/pGPU7Pr1G2mtdd3+UXHJUaavtt1a5BdIO0MmplU6JCnEsrKrEXUUtqBuBi12VgqtCc5VFva3pcz8VUjON4u5S6cdod8bMtipRV6iXiaz0esJyOJB+BjlO19aTOxxCvQN4kKdKTxA+EdVhp56MJLil9jipq0mjuJhpwtQ3wquNbQmQn7H3zh2olk9gkKzTEjg58GKX9Yjk1exNZJElDRAgA5WgEMQCOcACK6JB93ycP3ga+MKpNAe/hEXZIBO8DfxHDSEuJYy3pQ2MzAzQhLKPaZ2Crdpm7L7+ca2Drwmu6qbFzDzUv7cikbObZ1WHryTc02SLG/5iByJ9pPIwuIwMoK8NVy4+g6rCUPm1XM1JFTQYzThE0Imod3BYoU1jY5kK1F4z3HkVJ0uMTO9oOhufTTUzqFfXy0qBMtTCaACDbRK/Q8jEFSGaLSFo1HCon4ll2fnIp01CVSzKKlOtJDKKirW/FzGLQrOj3me+iX8I3cdh6c1Fws03e621HFRPlTCUrzJCSkMwvmdu7jFPEyVZ5ndbW9erkMKUoq68fod4LiiXTIu4JCCQzgOQnyilWof1EclviWzJZ08t5e/wCyF6UdoRKQmlln8yaHmcUS+B5q07geUSdndkyhLvqvDZePX4IqMs9VQRm+PUxVLkIQksrMosNSLePvR0WH0i5cSz2lTc6kaS2SuXGhSqbRyJybrlgX/iScpfvb1MUcXTVr8HdMuYOdlkkT0meJiErTod3A7x3iOclB05OLLFsraZnW2+zplThUIB6uYTmb3V/IK173jo+zMaqlPupP4lt4r+DDxOEyV+8itH9GGGTD1ahutv7xCV0syZ1WB+UJlOFcIIzsWKmHVTVnBoGHsH+kw7vr8Sp/T0o6WRG1tCjeGPiIs06suDMrFYLDyT0SISplZQBrc3EXYSzO5zlel3UUt9Tik9sd8On8rGYb/ux8zTthZ5FRLH3cNHMdpwToyO0rxvh/Q3vD1vLTdy3+3wjc7JqZ8HT/APjb20/Bw+IVqkvMVUo6CNJJEDuICWXD3OrDh5/bwrkOp0+LFEUajuyjnr5D5/KI3JsmzWHlLTJQC2puSdSecNIxaAAgAIACAAgASqqdMxCkKDpUCD3GFjJxd0KnbVGI7W7PZJi0EXSbHik6HnujpMJiO8gma9CopwKMRMppvW0yzLWOBseShoYdiMHGqsy0lzIquFaWaBqGwvSlLnESKgCVO0Ynsq09k7j/AAmMKpTcZZJqz+hRcVLzNGnUsqel1JSobi1x46iK86aekkMjOdN2TImds0lJzIAPIgPbS/KKcsHHgukTrFSejKTt5jNPRSnUhqg3lIFnLntk7gOO/TnFJ9n06j5PmtCx/VSgr3uY9KqlzVLnzlKWpRzLVqbelhYDSzRdqJtqKLWCcYU5Vp9eAvKxPqFdYkFRIIR1hfKjw8LCFjrLLHZD5z7qHezV5S+i6sWzZHH5KiQEKlpmKCQkF057kkg+y4ZmtrDK0Ft4C4as5xzLn7EtMqRST2V/yZh7R/QrQL7tx8IwcVhHO6j8y28Vy/RrOTnBSXAmamUlQKFgFCgxG4jj84yISlF5ovVCWzIps/Bl0szsJTMQfYKw4B1Yh9e/WNqGKjiI6uz42LOHay5G7Gh7DSDPKkzkSwQkKBloCXu0Q4XAUcVWcXOVl4mV2rVdCKlTb1dtXct87Z2SoMQfMfSNmn2HhIcG/VmHHtGvHZmcY1gqTNXLCiAFECyDpb9N4walbuKs1FaKTXHn5m1DFSlTUmZDtjSplVCpSbhBZ2AdwCbC2p9I6XAVHVpKpLiY+Nl8qtzI3C5eaYBFis7RG4GN6yuadszShM9Gju+odtDHNY2TdOR2M6qdFou/R1jq5+IVySr8tJCED/42Bv3lR8Y0Oy4OiqUG94N/W69rs4SvK9aRoS6YHRweUboiqPiOaNIYka77vcbn9fGGsGxxCCBAAQAEABAAQAEABABUekCgCkImMHfKTvYgkeFj5xewFTLUtzLOFlaVjJsSwi5b7f46R0MKhrxndalOxvCvA7jEeKwsK8NdzPxeHfzwLHsF0nTqRaZNUSqULZjcpG5+I5698c5NOnJ06nApXzaM+gMNxBE+WmZLUFJUHBBB15jdDGrDJRcWQu12w9JiI/PltMAZM1FpiRdg+ihc2IIvCXGGK7UdGFdRAmW9TTAv+WDnA4ql625ON9ojlTutCxSr5ZRz7L2K9QCmnBqiZMlWy5UJc2PBt0VYxlTk0bVSrRxdOLbadrW4b+TLfguDYclBEqonKUSCAtJDEDUFgAXv4QlSdKe71JcPhatCLstHxv8AgTxTGMqhIqt4aXO3EaMr6xVrUXJZo7rr1+5aw+JhSqKMtE/a/Lw+zF8FxFVP+VOcySfy1APlJ923tJO7hGRicOq3x0/m4+Pj5lypRyyvF6MtaVIIuUsdyrehjLnSqwd3FkDT4Il9lGRUJZSSlSSlsySdHA15Rpdj1WsUk1vdfn8Gd2lGUqDuno77dcy7rnpSQCQCdBHVVcTRpSUZySb28TnYwlJNpbFCrJOactQClHOoEBmDH7tHC42f9+om7fE/uzdg7QivBHz7tPV9ZVTlbusU3cCw9BHaYKn3dCEfBGTXqZ2c7Ppecm28fGJK/wApY7O/7t/A0gU8tShVpuUJmJBewMvMk233cvGLi3O7pcG1w8EaVCpCopz4xTS9hz0D1gC15i5US5OrnfzP1i3WmqeNpaaP4fc5yMbuTNunTBx+/v4xtpMZKSGqarKcydQQFW9pINxzIFx/eG1IDqcW1mRNxGPCAAgAIACAAgAIACACJ2pI/DTH5NbfmDRLQTdSNuZJRi5TVjLMSScpYgHm3GOggzQqSlGPw7kROw/rUnMkJL20PiTE8alh9OrJ3zK3qUfaPBFJX7L2JBD7m1iLE0IYhbamdi9J3VuuY42I24qMMmBJdckntSydOJTwPLQ+sYFWjOhK0hsKifwy2+x9J4DjUqrlJmylAhQ8iwcNuN9IiTTV1sNqU3BklARlQ2t6OqOudZT1M4362UACT/EnRfjfnA0pKzHQqSg7xZkuP7H1uHKzrT1klNxOl3A/cNUeNucUa2FdrxOhwXa0X8FXr1IraStRPpv4kxBSnJVEmWsdQUqEmtVudyZc/wDCfh1jOlXVrlLGqLhSg/dFd1aSrd5HhdNDqGDq1KMYuWjs78fJ+XBjiVgimzImKBBKTlUoMoBJI1b3hEEsUtpRWvgjRhToTnKMJSWXR2bt7E/shWKp6lJmrUu4ygni+9rbohlUjFxqwj8rvoQY+hek4KTd1xsW6o2sGUTZh/NSSEJb2nNrcAw+zFCrVxWIrRk3dRd9tuuBhLDxgnFbMgMB2kVnqOsIsCongrLmvaFx2Ez5Zrdv3uxdFB2MPmEkudS7+cdolbQxeBYNi6cGbnJASjtKuHZIc2iOazNIv4RqEJTZZsMmhOETphVYpWw4KVMUB55hGa8s8dKDWuj9kVcPVcI1It7pHXQ9MImkcSC/coP8RDO0mo1qU+Ul9yOhlc5Qe7RuyqdR3k23A/T7+HRZx0aVOPAe0OH3CiGFiP1HQh7WHLWI5TuLKppZErEZEEABAAQAEABAAQAEAFV2zrHyyU/vV6hI+J8ouYSHxZmWsPGyc35FHxamWcoSlCg5zhWrAdlh3tGpCQV80rJJNcRjhdGUhWeUiWp27GihxbdcmJczHYWGVN5cr28BljNKhS0hfWAZSykZxctYlIYaQ7PYjxMo94sza064FTxXZnMnMgukDs3uRvJcavYCFnThV0mVXBpXWqG2zG1c7DZwUlygsJiOLJAccFBvrHMNd3UlFcG17NlrPZK+z/SPo/ZvaGVWSkzJSgQoP9Q24hjaJHHS62IqlPLqtiYhpEBgAom2HRhS1aVGT/w80vdA7CjzQ7DvS3jDXTi3d7liGLqxpunfRlZxHBp9IJaZqQUhKU50uUEgAas436sY5jF4KpTlKTWjbdzr+zsTRr0lGL+JLbiVfZur6ymqVgv/AMUs+C0hvPLBjKeStTi/9F9GVexqveVqmu7uM6OUqbWygCXSkrHgtD+jiJqklTw0nz0+jLXa08mJpx4ZZFvxmlQJqVAAliO692jHw1STptXMhbakdtIrJRVBygdlnA3qZPzizg1mxMNeJXrtKDMfjrzJJzBqY9RUTBulkf1EA+kNi/jt4FxQy4dy5v7Evh6CrBagX7E1Km5Oh/C7+EZNZqPaVN84tfcqWWVvxFujOpCJ6R+px8/lDO2YZqTfIrZsmIjI2rYbak1VXUJJ7KF9UNbmXLBPd2hMi1RrN4la6Sgml6/yX5pZHb/b8F/jRIAgAIACAAgAIACAAgAi8VxpEnsjtzNyRu5k7h6xLTpSm9CWFJy14FOnTSolay6lG/0HLlyjRhBRVkWG0lZFWxlQMwuhYOUgELCSRZ2BsdeN4tR0sZ2Id57Pa29hzSFKEy5ZUorIsFEFRbUluEFy9RqqEYwb18dyMxOmZbsUg+yUGaHbd2LOSdG3Q+6KeIUlNvbyb/A+VSjKBvYb39fKHKRdjH4EmZPtLRkrWsC2c/G0crKsnWmvF/djp4d92muXX2HOwe1syhnAOTKUe0l9D+oDjx4+AieE8vkV6baeVn05gOLoqZQWgguAbaF945RJKKWq2GVIZdVsSUMIwgA4nSkqSUqAUkhiCHBHBoBVJxd0zOsV6ORIlT/wD5Znb6km4UAzJUdx4HwMZ2NwPf1I1IvVcOD/AF9i52bi3hsRGT+XiZVs5VLTiqJaklJvKUk2IJF7HeD8Ip4/D5cFK+61L3aHaHf4tSjrFadepI4oqoRVLkqrkZ3PVoUgKN7pCiwAs2t+UQU6dDuI1I0rq2tn11xK7qu+klfyImvRiEwinqHRLUb5UhiHsXGrWMW8LHB372lq/XQZKNSd1JoqWJU/VzVI/SWtGqirVSUrInqKf1dDOLe2EoD8VXPiwMR0752y9WajhYrmS2zc8IwirLO7g/zZUj4gxj4yDn2hS9/a5lKTTl6ERsFU5apA528wDFvtSF6DZBiFZxl4mtdHYCK6qCbH8QlR7lFj6E+cZVCUu/wz8Gvoy/hpLu6ikbHHTkQQAEABAAQAeKUAHJYQARlVj0pPsnOf4dP6tPJ4ljRnLgSKm+OhXsX2jXkJJKE7wgEm+59fEMImdKFKLnPZDo5U9NSlYljqgkqlNwADG92JO87mHHfGXU7aSqZKa6/P28yxJSy5mQmDY7LUhQqe0pS8zEFk2A1+jco0sNjacb3vrrz6+xnzefSpr9CalTJCU50KLAOElRINrC7t4RbjjaE7qElfls/YfChGFnrbxu19SLxikM5cudIKSZqMiw+gIJuRcWcRLTmqqUovzK2Kg3NOH+Wg8lzamUwVLzJA91rN6xYS8QjWr0/mjp7kpPWBKK9wSVcDYc4jnPJFyfAvwlminzKIujzSzm36+QzescD377y5pt5YFGr6bq5reIP392jbpzzwuZkvnLr0Y7ZKpagSVn8pRGV9yiAG7lehMWaLssr2f3EnLVpmr7QdKlHTWDqV5d9g5PpD3HK7SZCoq17lHxPpzmP+TJDcVMPRj8obnjyHfCiMPTfWv7EtuDD6Qmdcvv8AsW8OX1H9B06TgfzZCSOKSPgw+MGZcg+DkSEzbHCsRmImTkmnqUEZJosrkC/ZWORPc0MrQhWpunLZ9bjXRUvklZlO272bqDVmfmlmSopyTswCXAAZW9KnGh13PFSnQWDoKGrWuy/BFaUL59y+4BK6ynlypkyXMmJFigkl90YOGrQpYqWjUZbXXG5ZoYlSio3uyE2r2AFR+ZLKZc/3n9iYwYftVpf/AHjp4NNWb1HTgpPMisbV4Kumw+UlctSVGeH4PkXv3+ELCDim3zJsXOLUVHZIQw+tCcJqU5blUtL/ALjfyCPWMitScsfTd9k+vqZsHrJeJGbGLCahKyNCPIxZ7QTlRcVxIcVLKk/G5o3RViBmV9XMAuohYD7gqw0LWEZteHcPDf8Ai/xqW8K75k+K/JtKMbQ7KCk82cejn0jRp9q4So7Kdn46E7w07XQ9k1iFFkqBPDf5RejOMtYtMjdOSV2heHDAgAhsUxooKkS0pUtIPtKZJVldIcAlnIe0SQpuSuiSNNyVygVOK4gL1FJMnEe9TzETE+Eo5SPCJ6bybx69RzduDQxRtlIUWWoS1cJgVLOre+G3bjuienXpy2I3F8+vUfIqwoONDv1HmHEWoyjJaEbjJDerp5c0MUg6XGttLxFLB0JSzOCvzsMlOVrXK9UYItzlWC/6h8S0VanZNGTuv19V+iDvKq0vfrriNRs7PCSkKTc3D7jq1orVey2rShFN+Ld+vTYnpzqNZZSsvp/x6/osOC0PUouXUQBroA7fGLPZ+EnRTnUfxS+ngWJ1FZRjshXE5apsvKhWUuC/HkeUai0K1bPUhaLOMaKzIy5SSopCgm9nGbmdG8Yz+0u8/p5KmrtluhK7WYgBUpy5VBj5cdygPsxwk6FSE9U15mjKakrFe2gw9MxiPaGlm7/i/hF/CVpQ0exUlHUqdXTEaBt47ibR2H9E5YeDW9vuUXUTm34jNYLklyd8Z06U4vVDrnLQyzFOkyydBE0MNVn8sRHJLcWFBMPuK8oc8HWW8Rnew5nE2mWn2kkd4iOVCpHdDlOL2ZObNbUzKc9Wv8yQqykKuwOrA/D4G8MjK3kS3UllnqizU1aKWoTkP5cztyVB/Z/S/L6Rldo4G6zR2ZlV6EqE+8gads/XCqQSoAqGo36n/eKWArVVUdKpK+l16b9fg0MNiFWhmXqMNq9jl1qBL67KgLC02BIUARr/ADGNP+ocX4ciw4XI+d0ZFUgyVVS1A5TcNdL356xSrValOoqlOKe+7IKWDUZuTkcYV0WmWRmqEqAIsJKQbfxPwitUx7m8lSOV+DuFbAd475uvcsezOxcmimLmS5k5al7lqGUDuCRFTGYqo4pyt8O1k1+S1Sw8IWtysTmI1suTLM2aoJQnUn0AG88BFbD0HWlF2LcYyk8kd2Upe1c4zuuSTKSzIQdWOpUN5PAWEX+9dJ/2dHxdlqbtHsum6WWpqaBsTi02plqmTCCkHKlgLkam0bOAr1asG6nB22MDtPDUsPUUIcrlli+ZpRphzEkbyTrftF/nF+krQRdivhSGWJzDLlTFpsUpUfIGFqzywcuSFS1sQ/UqRTqZjqMqgFA5ewLH9ojzBVW6yd36NrfXga8IUnH4o3GeBYLT5M6pRQoqPakqVLsCwsOyfZdzfWPQuyYzWGUm7t666mRiIR7x5NESgw9Pu1B7pqA/9abxqqclwK3dLieTMMmEWSFDihaVf5VMd/GHqvbqxE8OmNJgUnWx4KBT8Q3rEqmmRulJbCSppSND3i48w8LoxLNLUJdUNxH+0LYFIURPhtiRNcDibNCh2mI4HT1hsqcZaSVxM0lsRk3C5JvlbuJAO/QFoqT7Nw0nfJ7B30+ZW9psOyrKh7JGnONONTQq5XGRUKujJWEpBJOgFzENamqqTZNFtLUn8I2PJYzbfwjXxMJGFOGyF1ZaqPApaB2UgQ51Lg4D5WHDgIbnGumhhX4YDqkGBSGygZ9j+BGU6kg5d/KKWJwyacoDoTd7SJHZieJlLOlK9qSRMlk7gSyh3b/GM2azUpRfmOxKzUX4F32UXMbMhQCuGZIO8aO8cticPKSzLh7mbg5ShJ2ZoeG1hCHmkDjcPFSjjqtGqoVPij9Vr4fk6Cm1KnmejJQKdiC4N415SXzJ6PrxFjqjyMXGXVVSbVtyaOw0q61CRc+X1jPrT72StqWaVCctkU7GMRTMWFFiU+z1hZKOYTx5684vQzuOXaPJfs2MPQVNW+2766RSq+vKibv3Bh9fMxq0qKiloa0IPRLT6v8AS+hu+wNKJdDJA1Ic97kfKNnAq1BPnd+7/RxHatTPi5v0LDFszzLJeJgWfS0a8YfCi9dCeL4gFSJgGpS3nFXHRth5+THRtccTpgMjvX6Knf3jyv8A95tcvwaKi0IYbVIEiSGJUUBTJ+JJPGPUME8lCCXIzJv4mLBKZj5XcaghiO8cPjF2E0xoiukI0JESoRxudoq5ybZiocFMX84Tu4sSxyZ6Ce3JHfLJSfpC5GtmNlHwEJ1BTq0mKSf8QP6gPCqVRcOvUrunHgN14Iv/AKZCx/AoH0N/WHqrH/LQa6UuBG1MqaiygR3gp48XHrEicZbEUlJDCZUkBylTcRcd7i0GW70I3K2rIrEMQCk5SQL2J3eD8ISzQRlcSoKmTLsm5LOT3P4CGSbHwasTsnEktqPThDPIkzi4xEQiDMhwK9N7wgXQhNrAXhRLkTjGRaFAtoe6HJsbJIqeztETLrMv/byAnRyob/D1jLxKjRlN8LfcsQTlFsf4TsctwVFAHMn5COdxHacLNRTGTwteomo2RpWA4AhLFcxRHIWHiTGHPFUpfPdewYfsmpGV5O79S2qrUoASkdz/AE1+EVa+OlLSnokbVHB2WpDYnj6Ugupz6A92j8jEMaFWs7yNClheS68ytV2JLUXuOGrnw19Iv0qEUrddepehSS3f6K7ii1E9pQvu3+Tv58I0aKil8KNCkoqOnHi9F/PuR6EJUCwfXta/2EWG5LcSWXMra9fbqx9IbK/+0ldx/wBRjRwEr4aD8Dhcd/6ifmS0XCofOuKVS5UxaTqlSkkcwbxvYe0qcfIilXcW0QszaonsF72P20R4+jF4efkyehWbnG5PytqfyspB1fyW8eby7P8A7l11odu8HF0nNPq4yl4tLUlPvTEjKkHQZSWcGxF7vHb4ahGVKHGWXrwOTrPJUknwdiTlYspKguUE5Ukgy8xdnuwZhxyvw43mlTqReemtE9Vx6429URKotmTVZjJUEGWCpBuopVlsNATdXGwvaHVHJpOCuvO38+2o5SFZGJZSBM9lTN2s2uhCmBI4ghxrcPCKo4NKWz8b9ev2HkpPUgC+8sAA5J7heLDnl3EuIplpW4FjvSQQfIh/GHRqpiNJh+Da++H50xjghRM9Ys5PI3HrCOMWJlZByZAnzDNKBkBslJKbBRALj9Skk9wSN5fje1O3KtGvlpS20L1DA06kfj0GuN0EhSgnqiFKsAvKoEl8ozWUBZSieCdIs9n/APUOKrzVPInfxa/fgRYnsqFNZ1IicU6OncyiDylr/wDyr6x1bqKW90zL7mpHbUq2IbM1Ej3ykD9aVJH9QdMMcam8Wn6fr9Cbbrr1I5E+pSHbOOKSFf6SYhVWSdnG/kwcEdytolAMoMfWHKrBq8tBuR/4s9Xjxez+cPz0+YRg+ItTVk2f2JYzKI8g7OTu73hVKNtxbW1LJ/5RqPw8uSgpl51Z5sxSrk7gEi5HMtprHPdqdpUKLcJO75fvkaOGw9SovhXqWrAsAl06QZkxUxQGqjZ+SXYeLxxeKxlSu7QjZddcDZhh1HTf6EhMxkF0p7Xd9W+ForrCvd6Fnucu+nXIiK3FiXS5P8KA/mfZT4kxbpYZLX6vq/tYdFJba+ZFz61KD2lBB0yI7cw96tE+DRbjSctlfxei9uP1LF+b68hKYZ6wAjLJSdSe0vxPHkIclSi/ivJ+yHZkviW/N9WR6jB0gup1L4ly/ejh3kQjxMnotF1x/QmZyenXXoPZdMlV3FrOWLNwQLDh84hdRrTr3HKpCHzO75ddeJquymMyUyES1TUhW5y1jbXTVz4x0XZSlLCx02v92ctj6UnWlJIsP46V/wBxH9SfrF+xn5XyMH6YwaWvNiUVCOsT+58qhzuB5iNHCYiMUoMq1aTk7ozebVoWQdC7+PfF1zhOLjfgJCM4al4ocETPkBaDqkEc7EHxzAjwjzqtiZUK2Sa4ne4TFZqOXmuvqUrE5CpUxQfeD4KDj5x1vZ2JlOhGKWn2aepzONiu/lK++tvMQk160lwWPfF5YinTqOWR68tvLgVHCUopZvckKXaJSdXvqxIB9YWVSDldpLmk3d/S3W4ibWif0JKTtGhTiYkEG3MMOO4f3hXShVm4OCcXbXl9vPTYeqjUbtk7I2gRMAC1KVldmLEvxY6+kOlhJaRmnK2zT389Vr9OI6NaMtSQlYopkmVlzJAN1WJa7DdwOgPDQxXnQqpfAldb6/bT9LfzT1OL4k5PxwrlpMoEkntAKAUmxJBJ0uw8bcYdKUpxTpp+PBrzF0W5zT4p7QN09WpQOYqylLggkgEOQdd4N4ZGrNaPlfna3PRDrjvAZQEkNyH9KUpPqDHlmLm5Vbs2Y6IZ9TnqeSQpXi4lJ/0zPOOn/wCmad6uZ8F190VcZO8bD9UhQjurpmbl5HqZi+NuBuPIwjihcr4kZW4DTzi82mlk71oGRb8cyYZOmpb6idzHl7Fex/Y2nShSxUTJaRunBMxPcCRmiKVKy3f3+jIalJRV79ehUqbZgzJhSpKEJ3THWkF92QgklrtbvjNqYmnTpuq7NeH/ACNjTlKWVXT65o0HB6eVSS2kSgo/9xYYPxCdSRzeOfxHbVap8FO0F4ay/S+5r4XsvNrLX6IbTMTWSS45n674zXRTd5as3o4WFKF57eH7/wCRZKVLup+QNh4AXPeIibjHREUq1vkVuvcQn1KR2ASs70pYJDauXA8y/wDDEkabfxPTz369LeJHG8nzGk0gjLvOgS/owfxAAiaKd8336/JbVPi37dfZClNQpl6pZRNkgArvx3I7yYbOtKps9PZftkTcU9OuukLLnkEAMD/hkqXyGdmT/L5xGoK139dF7fsilWUWOpOHqYZyEA+7clT/AMOqj3xbw2Cr4p3pRuub0S9f0V6uKSVpP0R3XTJFMnNNZLaZ2KvBOg9THRYbsajQ+Ks8z9l15mVX7SaWWH0KfUbQVNcsyKKTMWVG+UF20ckXA7yByi5Ur6ZYaIz3OUpXky1/+k9X/i//AHy/pFTKSd9U/wB39DRelDYkYnTBKSEz5RzSlnRy2ZJOrFh4gQ8iPnDHcLqqNeSspm3AqSwVzExNlHm5MP7zmI0uBP7KbXU0qUJSkzJShmZQIWhj2g4LEXtGF2h2fOtV7yO2mnHribHZuLhT+Cf6EtpaFFQj8RInSlKSAFy8wSrK5uyrFnHgeUWOza88PPuJx0b0fj+P2O7UpRcu8p7bcyoz0rT7aSObW8xaOip14x1kn7t/sxZJnKFCJK0KVbWL1665C05uAsggbgeV+XH+8V/6StJ/C2vHT8NkneRS4P3/ACey5irupmFgGY8Q0PqQlh7fDe/HjfnfcbB5+P6HEiumJ0LNz3d784RYuHeKdRPRcL/VD1GTjZfUco2gWDrfeQ/xiy8TTqO+W3/2ab9vyNSyaN39Nh9T7UqCFpayk5S3cW+MR1JxcZKmtHHnqrdc3zHQdvmfE0LBMeQZYDsXV/qMeZ4nByUm7cvsdgsHLLt1caysbyKmrT2lGWGA4lU1XHiqOu/6foShRqSS1v8AhGBjXlmk+X5HcvGZiRmOYjfmUlQ8QEgp70u3CNxqrBZmvrf8fa/kU1JE9RVsuagKTod28HeImhLOroemKFuXpD9R1yjbZ1w/FU8sh0gKmEbixZL8RraM/tas4Ydxju9C1gMPHE4qMHstfYmeyVJJBmTAkWSNHvdWg8THnd5ZWk7Rv1oacoQzt7sjcYrFhwQlO4AXPyA8Ys4elF6q7+hdw+bfRLr0IrDqklVhmU+gtf8Adu7gH5xbrU7R10XXWo6vNP5dfF9fj1JYqDEL7SjqkO3Jxqf51eEU7PeOi5/r+F6laNKU9+uvEazZochwD+hA7T6ByGCbWs3fE0Yu1/q+tfr5EzUYeL66/I7pQkJbtZle7LLG/GYN/d6xDNtu/Bc9vYrTrNqw6psOZOUtLSS5SlypXMl8z8yXi5hcDiMXJSpxuv8AZ6JeX8KxRnXUNGxSZVyKcOSmWN6jdXnoPC8dFh+xsPR+Ks88vHSPt16GZUxzbywIFW1U6oX1WGUy5qzqvKTrvJIsNNSIvzxX+MSpKTe5Ytnuh2fPUJ2KTy5v1Msgkd6/ZHDsg98VJSlPdhGduGprWDYJT0qOrp5SJSeCRctxOqjzJMIlYZe5IQoBAAnUU6VpKVpSpJ1CgCD4GACkbQdEuG1LkSeoX+qQyf8AIxT6QlgWhQcV6AZoc01UhXBM1JT3dpL/AAhRbopWK9HOK0jnqJik71Se2GHEJu194gUmhfJlVnTS7TJYffbKp/h6Q7NfcPNHDI91RB/iFvMfSHRm46piWTO05xp2v2l/hFhYudss9UJka1R1+KG9IB7rxJCtQb+NP1d115iNyWwJKdxiarTw9dfC9QpzlBnhl23ajwipLBVEm+HmmS97DYvEjD5gQ7OLeoB+Yjk51oOVjv8AB4mLha/TsyuYxULlqSUkg3Bjf7LxLpKVjle24/3YtcrezZxS47MJ7SnAvcBrA3MaNfHRlb4L2ZkUlvqSOF7WmWrsgBJ1CXbvA3QQq0o/HT0XFPT1TH523aWviS0vbfKXJUxdwS/dY6abuMSU5RlO8W7cbtfTUWU7KzGFbign1aJg06j4KLxmdsawVjY7Akv6xt/6stVXtKMrI8AwZuLAn1Lco5GngHe8uuumayozlKyK7PqVzCXVbh/eNCMIQWiLtPCq+uvXt7XFaSuEvspD8SOHMn4ekNnSc9WST7pePlt79eRJS5yprCXc6BKbDm518m8YrOMaes/qUJV3stvDr9EpQ4KwAmEJb3ZevNzu+7RZoYPE4p3pRdv9paL05/bxM+tiYw0b9EFXjlNTJLKSN3YLvyK2Pkl+4Rt0OysLQear8cvHb0Rl1sZKWkdCPwytrcQOWgpiUuxmKBTLHep7m+hJ7ov1MU3pEotp7luwHoaC1Cbic9U5dmlyyQgcQSwJ8G0iq23q2I5LgahhWFSaZAlyJSJSBuQAPE8TzMAweQAEABAAQAEABAAQAEAEXi2ztLUj8+nlTeakJJ82cQBco+L9COHTXMrrZCjplVmSP5VPbxhLC3KhiXQDOS5kVaFcAtCknucFXnBqGhR8a6P8UpQTNplrQPeRlmJbj2SSBbe0LcE2VZRDkKSUkcNx7jCp8UK7cUCeSh42/tE0MRUjsxMqZqWA4opFNLVMS6CkdtN0uklDONCGA8Occdi8MpV5KL1T289TrezEqtNa69de5XtsJkuYAtJ0UTodC3zjX7G+Cpkq7NWKfbVGUIqa4P79MrkuWklwznvGvIAgxvvCaZVd+Vn92mvUwFUjfNt7iNQTolkjfls8J/8AzZpXe4kq19I6CMxYytc6M/u8b8DFSVKUZaoVyTjuPsLm9uV+1SfUmGYtXoJ9b/yaXY88uLjfimiwrmBIvf4ffnGOk5M7SU6dKOv8de7G/XFdgH5fesSZVHVlV1pVtErk5hOBFXamPYez92b7aJqWDxFf/tqy5vq/W5TxOMo0V8Urvkibm4zIkS7FISA1iyS27Mzq/lBHdGjQ7LwuHeefxy5v8LrzMCvj51NtEV9FbWYpN6ijlkpJupmlgcSOH7ieQieriHLRFCTdrs03ZXobp5J6ytX+Km8C4li/B3V425RX33Ec9NDSqanRLSES0pQlNglIAAHIC0KRisABAAQAEABAAQAEABAAQAEABAAQAEABABF4rs5SVIafTypnNSEk317TODABRsb6EcPnOZJmU6j+lWZO/wB1TnyI0gEKPW9DGJU5V+EqJcxBGgUpCiGuCkjLu/VuGkRypxlrJE1KtOn8rsVaposRpApFTRKUgvmzyiRcFJaanTV3B3CIKmFjNqSbTX7LE8ZUnG09UU5BG9x3RdjJx2ZTtzFEngoeNv7RYhi6keIjimdKlrIfK44i49IdPEymtUJlsKUs1gjimY/gpn/0+sVpxzUWvH7r+Cxhqvd1oT5NP6lzo8CUpRMwpA4KOni/ziKPZVdrW0UdFLtDD3cm3Lktvqxedi1JSDsnrV8rJHNxr/KG5iLEKGGoapZnzfXXMzMT2rVqrKvhjyXWpHSMVrMQmdTSyVTCfdCRkTzy+yGbVZMOqYmUjMeur2ND2X6FFKUJ2JzitT/8pBfwK+HJPnFZ3k7sXNbY1/DcOlU8tMuTLTLQkMEpDD+55mFSsRjqAAgAIACAAgAIACAAgAIACAAgAIACAAgAIACAAgAIACADwiACJxPZejqAROppK31JlpzPxzM4PN4SyEsULGeguhmOZC5sg3s+dPkq/rChqUTHehGvkEmmWioTyPVr/pUW/wA0AalTr9ncSkAifSTSBqVSysD+cAt5w5TewuYa9ZV1k1CES1KmBIQlKEq917kXvxJ4Qsq0pJJu9tBylfY07Y/oOWvLNxCYUvfqkEFWuil3GnB9dYjd2JextGDYNIpZYl08pEtA3JABPMnVR5mFEH8ABAAQAEABAAQAEABAAQAf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" name="AutoShape 8" descr="data:image/jpeg;base64,/9j/4AAQSkZJRgABAQAAAQABAAD/2wCEAAkGBxQTEhUUExQWFhUXGB0aGBgYGRgfGxoaGBgYGRcbJBgeHCggHB4lHBcYITEiJSsrLi4uGCAzODMsNygtLiwBCgoKDg0OGxAQGi0mICQsNCw0NDQsLCwsLDQvLCw0NC80NC8sLDQvLDQ0LCwsLC8sLC8sLCwsLCwvLCwsLCwsLP/AABEIAOAA4QMBEQACEQEDEQH/xAAcAAABBQEBAQAAAAAAAAAAAAAAAwQFBgcCAQj/xABFEAABAgQDBAcGBAQEBAcAAAABAhEAAwQhBRIxBkFRYQcTInGBkaEyQrHB0fAUI1JyYoKS4WOisvEkM0NTFRYXNHOTwv/EABsBAAEFAQEAAAAAAAAAAAAAAAABAgMEBQYH/8QAOhEAAgECBAMGBgEEAQMFAQAAAAECAxEEEiExQVHwBRNhcYGRIjKhscHR4RQjQlLxBjNiNENygtIV/9oADAMBAAIRAxEAPwDcYACAAgAIACAAgAIACAAgAIACAAgAIACABOZOA1N+G/yhbANzPWdEJGrEm/kB3b4VIbc7M1XLyP1gshbgZytwST3kfIwjQlzxFaLBYyE2v7JJ0ZXoxYwgtx1AKEABAAQAEABAAQAEABAAQAEABAAQAEABAAQAEABAAQAEABAAQAEAEf8AiVTCcvZQLZt6iLFuCee/dbUjqMzNvQUCW+7+e+HinsAHjQCHKknjC3EsIz9ClTFJsefL4wuVMbJtD2kmWa5YC53j62iNqxKtULwgoQAEABAAQAEABAAQAEABAAQAEABAAQAEABAAQAEABAAQAEADbEFkIZNiohIPB9T4BzCPYbK9tDhKQAALAaRIIewCiVTUJQkqUQEgOSbAAaknhBwuxNW7I4RWJIBFwbgggghnd98OUbq6GuVnZo9/Ej7+kLkYZ0xCdUA7xDoxsE4y4o7pakZg50f4P46Q2cSSLSjqScuck6EHlv8AKImmhTuEAIACAAgAIACAAgAIACAAgAIACAAgAIACAAgAIACAAgAYVE5SjlQQlIspYYl+Cd1t5L8ISzewxtvYJUpt6j+5Sj8TD0rCp2VhSFAIAIzaSdKTIUmckqRNaUQBr1nZbkL6xDia6oUpVGrpK4+lFymkiHwnZMypaJcqqnIkJuhACAoB3Cc5SSReI6K72CnGUrPW225eliqS0dCDkla+ttONr7k4aAszudyiz+LAP5RdhLLuzKqwU3dJITkUJBdfpEjqLgMUZbSbt5jqZISxYX5O7taGKTuPcVYjgDmGYPwO8dx3boklGMkRQlZ6jPanEp6ZdP1E5CJnXFJEwt1jS1G4AuACCWs4fdGdipd1G90vFm7gKVBzarptZbq2+6OqOnxGSZc2dP69JU02TLlp7IU7FJsTlLeD6wKM46t38B9apg616dKGS2zbd357pXLcDExlHsABAAQAEABAAQAEABAAQAEABAAQAEACNROyswcmwHg9zuEAjY3UZh1Xl5JAPqoF/IQthLsTWiZqmcruUlBHokH1hMr4MTXmc05CEJSHUwZ+J3nziSMLKwj+HQ9/E8odlG5z3r4MoZwM0n2RBlS3DM3sR+0czLSrUprFHn1qAn1aKePjGWGqJ7ZX9ixhs3eR8yWQGAbRompqKglHawx3vqCywJAfkN/nD2IclZa4bx0gWoqVxvMnAb/v7ESKNyBySEVrB0+/u8PSsMbuQ+0EtB6hSmdU/q0ktZ5UwqPcyW8Iye1oKdOKf+0fvb8mvgnKN/CL+5cxFwpnsABAAQAEABAAQAEABAAQAEABAAQAeKLXOkACE2pGU5CCrQNcA823CFSAb5QntFyWuTct8u4Q5IaldihgA4VL8fnDrgtDtKWhBLHjAjTzhAtcBLA3Qt2FkdAQgGU9Oe1aqcU9PJUy1K6yYGDZEEZAf5w/8kQ14RqQdOXEnw8nTqRmXfYnE+vpUKKsxFntpqNOVvCKfZdS9Lu3vF2/RPj6PdVfMniPSNKxSPYAElyAYcpNDHBM5VIASWHh8rcYMzYsYpGV9J22CkYlT0kgyyiWh1A5mE1eZLFQ4IbQe8Yze0KSqUmpNq1n7Glg21OyWr/j+TWMFruukoX7zDMBuUwfw4conw9eNampxejKtWGSbiPomIwgAIACAAgAIACAAgAIACAAgAIAIpU0LUc9wCWB0GVRS7bzaJFC6uROSbsxU1Ce/uhcrDOjtKwYRocnc6JhBQgATyqOUvlPvAMX5OR6wmvEUUJhRBNCiTyhWhzSsKEtrCDT5R6Q8c/GYjNmu6c2VH7E2T5gP4xDe92W5xyyjT5fdmldFW1MmnBkzl5SoEixPZHackCwHauWjIp1JYevKq18DVn5308zX7Vw+bLletrmxpU4BGhuI3IyUkmtmc61bQ9hQPFKYObAQAlfQTnTkhBU4ygOTuYXgi09UJJNaHybj+KmoxGbPe6ppI7n7PkG8or1Pig3zNKh/bxMIrhZfv6m79EuK505SbqTl7zLdt36STGT2c+7xFSnwfxL8l7tugoyU111qaXG2YQQAeJNtG5H+0AHsABAAQAEABAAQAEABAAQAQWI0ypalLAdBLnikmxtw3+b6RLTmkrMrzp6uSGFbXrSqWJcozMx7TEAoAZlFzdIOsSS04FihQpzjLvJ5Wtrp6+A8pJ6y4UACCxAJ3i1yA/hCtIjqQULZXdPrYeIWr7+/vyhjSGJyOUTVqHskfubdvAB0huhOor/ACZ0mSprqguhzlHgjt8uo8R9INxLZj1FQkwWYOEkUvpZ2m/CUZSAp5wUjMGYdklnexIf1iKqnl046E2GilLPL/HXzPmPrO1mPF4S2lhneNzzvnc0TZCQgzpcxu0ewxZilTWI3/7xz+OqSjBx4LX1R1dahGtTVa3+Pv5n0VQLeWg5cvZFmYBrWHCNnA1u+w8J5ct1t+vDl4HJVY5ZtXuLxbIxCum5EKUN3zIHzivi6sqVGVSO6V9dh1NXkkymdKWOilo1JQAlUwEWFm0Vprr8YfVbjGyWrLOEip1M9R6R1/R80SZoEwKOjvCSjeNhKVVKuqj2vc1ro+xHKvsk3OYW9lSXu99RHNYyU6FSNWO8fquR1HaUIYmipo3GmqCpImBZZQcBQDDwAB9Y6WhUjWpxqJaPU5CUXGTix1STc6AS28FtHBbytDxBeAAgAIACAAgAIACABNc4At8AT8IWzATFWN6VDmQD8CYLACp57hz+7QqiI2R88BftqJTvcsGBdyAAOd4fkRE3dmL4V0mTKjFGSgCnIVLlhrsSCFKO8qKRbc7cXoY+vUpUnUhujTwsI1pZZLhubdRTAtCVgah7/X5xYw9bvqUai4q5Tqw7ubg+DFVu1ix7niUYdQAJy6hCrpUk3axGvCI41qctpLe2/Hl5iuLW6FCIkEOTLELcW7KJ0zIH/hc4lILFGuo7QAIO4/J4Vu0WOpybdrHzMnWImC3NL2AmSjUIQS0xIcBjfc78n9Y5rtVVFRlJbM62WIgqPcp62TZ9ESfZT3D4R0lG3dxtyX2OQl8zO4kEITayqySkD9awPAdr5Rk9tTy4SS52XXsWMLHNU9GyhdNsx8LlnJmPWpGdw6Sygbb8wDRZ7Oruvg4TfLXzWn4I5rJUkk/56/BgCTxvFoRW4mv9F6ZK9EDMGSQFkkAm7hrP8o5ftVSdSMXs35X9Tfdb+wop6L6G7BAZmDaNHVJJKyOeu73OTKG5gzkW3mxPe1ocNdxPqVAuFF/3H4Et6QaCfEjoV5QwWLb1cOZHDmPKElG2qFU9bNEjDB4QAEAEJtJgSqnIqXPXJmSySkp9kuPeS4fwI3wqatZjoySTTRGUtRX07JqAJqN60AqLcWsp+8HvgULvRjnGD+V28yQpsckzFFEtSVrFygFlgH3shuQb9oWh2ieV6MjnCUdbCv8A4kl20PA/SJe7ZX71HE2r+/L7eHKAx1CE21xPqcPqpjgESlBL/qUCkDvJOkJLRXHRd3Y+cdi7VlOCP+qn4iMrHRzUJLwNjAyyVNeT+x9QbLVQMhKX9klPzHoYi7Gm5YVLk2iPtKOWu3z1JVc7hGsome5ERtLiUyTTTZsoAqloK2U7MkZlGxuWDjwhtRSUHltfxCDTklLYpmwtT11PImhLZCco0YuH8LD1jhMbWq0MTkTT+JS8Lu36Nxwi0/KxZtstuKfDUS+uC1zF+zLlsVMLFRchkvZ9/nHcZmkr7/QyIwzPQldncdk1shE6SXSrcdQRqCNxELGakE4OLsyqdNk1sMUk+/MSPLMfkISrK0fVdfQmwkb1H5P9fk+aEajvhHsRx+ZGkbEzGnIYByQOfBvvhHOdpRbptHb5VPC34n0PQKeUgnXKPhG52fLNhab/APFfY4murVJLxF4tkRn3SHirT5UpN8oJU24q09B6xhdsNTtTvtqanZ9K8ZTfkVPpfxB8Mp0D3pwJ/lQo/E+kHYVVPDypX1jL76/srYqFqt+aMVSLiNpldK7sax0US0onFk3Um5vuL/OOX7ZqNxjJvZnT1MJTp0M0VZvc31VxaOrTvqco0cpUQNCYdZDU2cKqwNQoc2hcjewjqJbnM9CZg1DEEHuI+P8AeEs1dMXSWqY7p5xcJVctZWjtrbcYjaJEOYQUIAEaqdlA5ln4WJ+UKldioaIWNRv3nU+J5xJYZK6epTtrcCmJJqqMBSwcypR38VSzqhXIWN7PrPScZfDJ2+3qS0a2V2lt9v46sRuBbfSZ6hJq0hMw2D2fuUzHTSx4gQs6c6bs9Ps/UkqYWEnpoyzzKNbZpC86f0nXu5QKfCWjM6rh5wZnvTCsKoXXnlzJcxOUXZRUWIO6wc34c4bWinDUTDzlGorOxkWEz5pmyxLnFJKgkKGocgP6xl1owjCTceBuUq1ebUY1Da+iyjn9ZNXMrBOQl0CWAAy+J32aw4mGdm5HmcIZduO9yLtNTi0ptPxta3gTu1GMqAHVPkSsBRSQCbjMXO4Dzgx9d5LRlbxIcNh1J3khxigVUU02UFFPWIKS92zDXmCDGFV7frUZOnON+t/FP0JoYOOZSXMjdmaD8NT9Wq2Qqcnhq8YGMrOtWzx42NF7XMu2hx/r6ufWzEGZLBCZaDulgsgO1tSrvVHd5pVXFeGvsJSorCUHUmr3Zbtl8SNNPVLlvLRMGZKToFAXHikv4Rj4qtVpfHTdmn9C+8JCrSTkrkl0gKm19MmUnKFJJVcllFiA1rawQ7bzWVWPHdfr+SnDAdy5ODvdWMARLOdjYg35NHRt6XMSEbzsWtGFzp0g9SBZQclaUsGO8kRmd9Tp1L1HwOoxiqywkadK92+HLrxNewjb+VSUkqVOJmTUJY5HIsbdpTPEeGxsoQyQg9G93bj6lOt2NWqzc9IrTfy1Gk/pmluwplkccyPrFxYmtvlj7v8A/JSl2W1LLmv5f8lRnbaU5WZi0zEuTchKteYU/pGPU7Pr1G2mtdd3+UXHJUaavtt1a5BdIO0MmplU6JCnEsrKrEXUUtqBuBi12VgqtCc5VFva3pcz8VUjON4u5S6cdod8bMtipRV6iXiaz0esJyOJB+BjlO19aTOxxCvQN4kKdKTxA+EdVhp56MJLil9jipq0mjuJhpwtQ3wquNbQmQn7H3zh2olk9gkKzTEjg58GKX9Yjk1exNZJElDRAgA5WgEMQCOcACK6JB93ycP3ga+MKpNAe/hEXZIBO8DfxHDSEuJYy3pQ2MzAzQhLKPaZ2Crdpm7L7+ca2Drwmu6qbFzDzUv7cikbObZ1WHryTc02SLG/5iByJ9pPIwuIwMoK8NVy4+g6rCUPm1XM1JFTQYzThE0Imod3BYoU1jY5kK1F4z3HkVJ0uMTO9oOhufTTUzqFfXy0qBMtTCaACDbRK/Q8jEFSGaLSFo1HCon4ll2fnIp01CVSzKKlOtJDKKirW/FzGLQrOj3me+iX8I3cdh6c1Fws03e621HFRPlTCUrzJCSkMwvmdu7jFPEyVZ5ndbW9erkMKUoq68fod4LiiXTIu4JCCQzgOQnyilWof1EclviWzJZ08t5e/wCyF6UdoRKQmlln8yaHmcUS+B5q07geUSdndkyhLvqvDZePX4IqMs9VQRm+PUxVLkIQksrMosNSLePvR0WH0i5cSz2lTc6kaS2SuXGhSqbRyJybrlgX/iScpfvb1MUcXTVr8HdMuYOdlkkT0meJiErTod3A7x3iOclB05OLLFsraZnW2+zplThUIB6uYTmb3V/IK173jo+zMaqlPupP4lt4r+DDxOEyV+8itH9GGGTD1ahutv7xCV0syZ1WB+UJlOFcIIzsWKmHVTVnBoGHsH+kw7vr8Sp/T0o6WRG1tCjeGPiIs06suDMrFYLDyT0SISplZQBrc3EXYSzO5zlel3UUt9Tik9sd8On8rGYb/ux8zTthZ5FRLH3cNHMdpwToyO0rxvh/Q3vD1vLTdy3+3wjc7JqZ8HT/APjb20/Bw+IVqkvMVUo6CNJJEDuICWXD3OrDh5/bwrkOp0+LFEUajuyjnr5D5/KI3JsmzWHlLTJQC2puSdSecNIxaAAgAIACAAgASqqdMxCkKDpUCD3GFjJxd0KnbVGI7W7PZJi0EXSbHik6HnujpMJiO8gma9CopwKMRMppvW0yzLWOBseShoYdiMHGqsy0lzIquFaWaBqGwvSlLnESKgCVO0Ynsq09k7j/AAmMKpTcZZJqz+hRcVLzNGnUsqel1JSobi1x46iK86aekkMjOdN2TImds0lJzIAPIgPbS/KKcsHHgukTrFSejKTt5jNPRSnUhqg3lIFnLntk7gOO/TnFJ9n06j5PmtCx/VSgr3uY9KqlzVLnzlKWpRzLVqbelhYDSzRdqJtqKLWCcYU5Vp9eAvKxPqFdYkFRIIR1hfKjw8LCFjrLLHZD5z7qHezV5S+i6sWzZHH5KiQEKlpmKCQkF057kkg+y4ZmtrDK0Ft4C4as5xzLn7EtMqRST2V/yZh7R/QrQL7tx8IwcVhHO6j8y28Vy/RrOTnBSXAmamUlQKFgFCgxG4jj84yISlF5ovVCWzIps/Bl0szsJTMQfYKw4B1Yh9e/WNqGKjiI6uz42LOHay5G7Gh7DSDPKkzkSwQkKBloCXu0Q4XAUcVWcXOVl4mV2rVdCKlTb1dtXct87Z2SoMQfMfSNmn2HhIcG/VmHHtGvHZmcY1gqTNXLCiAFECyDpb9N4walbuKs1FaKTXHn5m1DFSlTUmZDtjSplVCpSbhBZ2AdwCbC2p9I6XAVHVpKpLiY+Nl8qtzI3C5eaYBFis7RG4GN6yuadszShM9Gju+odtDHNY2TdOR2M6qdFou/R1jq5+IVySr8tJCED/42Bv3lR8Y0Oy4OiqUG94N/W69rs4SvK9aRoS6YHRweUboiqPiOaNIYka77vcbn9fGGsGxxCCBAAQAEABAAQAEABABUekCgCkImMHfKTvYgkeFj5xewFTLUtzLOFlaVjJsSwi5b7f46R0MKhrxndalOxvCvA7jEeKwsK8NdzPxeHfzwLHsF0nTqRaZNUSqULZjcpG5+I5698c5NOnJ06nApXzaM+gMNxBE+WmZLUFJUHBBB15jdDGrDJRcWQu12w9JiI/PltMAZM1FpiRdg+ihc2IIvCXGGK7UdGFdRAmW9TTAv+WDnA4ql625ON9ojlTutCxSr5ZRz7L2K9QCmnBqiZMlWy5UJc2PBt0VYxlTk0bVSrRxdOLbadrW4b+TLfguDYclBEqonKUSCAtJDEDUFgAXv4QlSdKe71JcPhatCLstHxv8AgTxTGMqhIqt4aXO3EaMr6xVrUXJZo7rr1+5aw+JhSqKMtE/a/Lw+zF8FxFVP+VOcySfy1APlJ923tJO7hGRicOq3x0/m4+Pj5lypRyyvF6MtaVIIuUsdyrehjLnSqwd3FkDT4Il9lGRUJZSSlSSlsySdHA15Rpdj1WsUk1vdfn8Gd2lGUqDuno77dcy7rnpSQCQCdBHVVcTRpSUZySb28TnYwlJNpbFCrJOactQClHOoEBmDH7tHC42f9+om7fE/uzdg7QivBHz7tPV9ZVTlbusU3cCw9BHaYKn3dCEfBGTXqZ2c7Ppecm28fGJK/wApY7O/7t/A0gU8tShVpuUJmJBewMvMk233cvGLi3O7pcG1w8EaVCpCopz4xTS9hz0D1gC15i5US5OrnfzP1i3WmqeNpaaP4fc5yMbuTNunTBx+/v4xtpMZKSGqarKcydQQFW9pINxzIFx/eG1IDqcW1mRNxGPCAAgAIACAAgAIACACJ2pI/DTH5NbfmDRLQTdSNuZJRi5TVjLMSScpYgHm3GOggzQqSlGPw7kROw/rUnMkJL20PiTE8alh9OrJ3zK3qUfaPBFJX7L2JBD7m1iLE0IYhbamdi9J3VuuY42I24qMMmBJdckntSydOJTwPLQ+sYFWjOhK0hsKifwy2+x9J4DjUqrlJmylAhQ8iwcNuN9IiTTV1sNqU3BklARlQ2t6OqOudZT1M4362UACT/EnRfjfnA0pKzHQqSg7xZkuP7H1uHKzrT1klNxOl3A/cNUeNucUa2FdrxOhwXa0X8FXr1IraStRPpv4kxBSnJVEmWsdQUqEmtVudyZc/wDCfh1jOlXVrlLGqLhSg/dFd1aSrd5HhdNDqGDq1KMYuWjs78fJ+XBjiVgimzImKBBKTlUoMoBJI1b3hEEsUtpRWvgjRhToTnKMJSWXR2bt7E/shWKp6lJmrUu4ygni+9rbohlUjFxqwj8rvoQY+hek4KTd1xsW6o2sGUTZh/NSSEJb2nNrcAw+zFCrVxWIrRk3dRd9tuuBhLDxgnFbMgMB2kVnqOsIsCongrLmvaFx2Ez5Zrdv3uxdFB2MPmEkudS7+cdolbQxeBYNi6cGbnJASjtKuHZIc2iOazNIv4RqEJTZZsMmhOETphVYpWw4KVMUB55hGa8s8dKDWuj9kVcPVcI1It7pHXQ9MImkcSC/coP8RDO0mo1qU+Ul9yOhlc5Qe7RuyqdR3k23A/T7+HRZx0aVOPAe0OH3CiGFiP1HQh7WHLWI5TuLKppZErEZEEABAAQAEABAAQAEAFV2zrHyyU/vV6hI+J8ouYSHxZmWsPGyc35FHxamWcoSlCg5zhWrAdlh3tGpCQV80rJJNcRjhdGUhWeUiWp27GihxbdcmJczHYWGVN5cr28BljNKhS0hfWAZSykZxctYlIYaQ7PYjxMo94sza064FTxXZnMnMgukDs3uRvJcavYCFnThV0mVXBpXWqG2zG1c7DZwUlygsJiOLJAccFBvrHMNd3UlFcG17NlrPZK+z/SPo/ZvaGVWSkzJSgQoP9Q24hjaJHHS62IqlPLqtiYhpEBgAom2HRhS1aVGT/w80vdA7CjzQ7DvS3jDXTi3d7liGLqxpunfRlZxHBp9IJaZqQUhKU50uUEgAas436sY5jF4KpTlKTWjbdzr+zsTRr0lGL+JLbiVfZur6ymqVgv/AMUs+C0hvPLBjKeStTi/9F9GVexqveVqmu7uM6OUqbWygCXSkrHgtD+jiJqklTw0nz0+jLXa08mJpx4ZZFvxmlQJqVAAliO692jHw1STptXMhbakdtIrJRVBygdlnA3qZPzizg1mxMNeJXrtKDMfjrzJJzBqY9RUTBulkf1EA+kNi/jt4FxQy4dy5v7Evh6CrBagX7E1Km5Oh/C7+EZNZqPaVN84tfcqWWVvxFujOpCJ6R+px8/lDO2YZqTfIrZsmIjI2rYbak1VXUJJ7KF9UNbmXLBPd2hMi1RrN4la6Sgml6/yX5pZHb/b8F/jRIAgAIACAAgAIACAAgAi8VxpEnsjtzNyRu5k7h6xLTpSm9CWFJy14FOnTSolay6lG/0HLlyjRhBRVkWG0lZFWxlQMwuhYOUgELCSRZ2BsdeN4tR0sZ2Id57Pa29hzSFKEy5ZUorIsFEFRbUluEFy9RqqEYwb18dyMxOmZbsUg+yUGaHbd2LOSdG3Q+6KeIUlNvbyb/A+VSjKBvYb39fKHKRdjH4EmZPtLRkrWsC2c/G0crKsnWmvF/djp4d92muXX2HOwe1syhnAOTKUe0l9D+oDjx4+AieE8vkV6baeVn05gOLoqZQWgguAbaF945RJKKWq2GVIZdVsSUMIwgA4nSkqSUqAUkhiCHBHBoBVJxd0zOsV6ORIlT/wD5Znb6km4UAzJUdx4HwMZ2NwPf1I1IvVcOD/AF9i52bi3hsRGT+XiZVs5VLTiqJaklJvKUk2IJF7HeD8Ip4/D5cFK+61L3aHaHf4tSjrFadepI4oqoRVLkqrkZ3PVoUgKN7pCiwAs2t+UQU6dDuI1I0rq2tn11xK7qu+klfyImvRiEwinqHRLUb5UhiHsXGrWMW8LHB372lq/XQZKNSd1JoqWJU/VzVI/SWtGqirVSUrInqKf1dDOLe2EoD8VXPiwMR0752y9WajhYrmS2zc8IwirLO7g/zZUj4gxj4yDn2hS9/a5lKTTl6ERsFU5apA528wDFvtSF6DZBiFZxl4mtdHYCK6qCbH8QlR7lFj6E+cZVCUu/wz8Gvoy/hpLu6ikbHHTkQQAEABAAQAeKUAHJYQARlVj0pPsnOf4dP6tPJ4ljRnLgSKm+OhXsX2jXkJJKE7wgEm+59fEMImdKFKLnPZDo5U9NSlYljqgkqlNwADG92JO87mHHfGXU7aSqZKa6/P28yxJSy5mQmDY7LUhQqe0pS8zEFk2A1+jco0sNjacb3vrrz6+xnzefSpr9CalTJCU50KLAOElRINrC7t4RbjjaE7qElfls/YfChGFnrbxu19SLxikM5cudIKSZqMiw+gIJuRcWcRLTmqqUovzK2Kg3NOH+Wg8lzamUwVLzJA91rN6xYS8QjWr0/mjp7kpPWBKK9wSVcDYc4jnPJFyfAvwlminzKIujzSzm36+QzescD377y5pt5YFGr6bq5reIP392jbpzzwuZkvnLr0Y7ZKpagSVn8pRGV9yiAG7lehMWaLssr2f3EnLVpmr7QdKlHTWDqV5d9g5PpD3HK7SZCoq17lHxPpzmP+TJDcVMPRj8obnjyHfCiMPTfWv7EtuDD6Qmdcvv8AsW8OX1H9B06TgfzZCSOKSPgw+MGZcg+DkSEzbHCsRmImTkmnqUEZJosrkC/ZWORPc0MrQhWpunLZ9bjXRUvklZlO272bqDVmfmlmSopyTswCXAAZW9KnGh13PFSnQWDoKGrWuy/BFaUL59y+4BK6ynlypkyXMmJFigkl90YOGrQpYqWjUZbXXG5ZoYlSio3uyE2r2AFR+ZLKZc/3n9iYwYftVpf/AHjp4NNWb1HTgpPMisbV4Kumw+UlctSVGeH4PkXv3+ELCDim3zJsXOLUVHZIQw+tCcJqU5blUtL/ALjfyCPWMitScsfTd9k+vqZsHrJeJGbGLCahKyNCPIxZ7QTlRcVxIcVLKk/G5o3RViBmV9XMAuohYD7gqw0LWEZteHcPDf8Ai/xqW8K75k+K/JtKMbQ7KCk82cejn0jRp9q4So7Kdn46E7w07XQ9k1iFFkqBPDf5RejOMtYtMjdOSV2heHDAgAhsUxooKkS0pUtIPtKZJVldIcAlnIe0SQpuSuiSNNyVygVOK4gL1FJMnEe9TzETE+Eo5SPCJ6bybx69RzduDQxRtlIUWWoS1cJgVLOre+G3bjuienXpy2I3F8+vUfIqwoONDv1HmHEWoyjJaEbjJDerp5c0MUg6XGttLxFLB0JSzOCvzsMlOVrXK9UYItzlWC/6h8S0VanZNGTuv19V+iDvKq0vfrriNRs7PCSkKTc3D7jq1orVey2rShFN+Ld+vTYnpzqNZZSsvp/x6/osOC0PUouXUQBroA7fGLPZ+EnRTnUfxS+ngWJ1FZRjshXE5apsvKhWUuC/HkeUai0K1bPUhaLOMaKzIy5SSopCgm9nGbmdG8Yz+0u8/p5KmrtluhK7WYgBUpy5VBj5cdygPsxwk6FSE9U15mjKakrFe2gw9MxiPaGlm7/i/hF/CVpQ0exUlHUqdXTEaBt47ibR2H9E5YeDW9vuUXUTm34jNYLklyd8Z06U4vVDrnLQyzFOkyydBE0MNVn8sRHJLcWFBMPuK8oc8HWW8Rnew5nE2mWn2kkd4iOVCpHdDlOL2ZObNbUzKc9Wv8yQqykKuwOrA/D4G8MjK3kS3UllnqizU1aKWoTkP5cztyVB/Z/S/L6Rldo4G6zR2ZlV6EqE+8gads/XCqQSoAqGo36n/eKWArVVUdKpK+l16b9fg0MNiFWhmXqMNq9jl1qBL67KgLC02BIUARr/ADGNP+ocX4ciw4XI+d0ZFUgyVVS1A5TcNdL356xSrValOoqlOKe+7IKWDUZuTkcYV0WmWRmqEqAIsJKQbfxPwitUx7m8lSOV+DuFbAd475uvcsezOxcmimLmS5k5al7lqGUDuCRFTGYqo4pyt8O1k1+S1Sw8IWtysTmI1suTLM2aoJQnUn0AG88BFbD0HWlF2LcYyk8kd2Upe1c4zuuSTKSzIQdWOpUN5PAWEX+9dJ/2dHxdlqbtHsum6WWpqaBsTi02plqmTCCkHKlgLkam0bOAr1asG6nB22MDtPDUsPUUIcrlli+ZpRphzEkbyTrftF/nF+krQRdivhSGWJzDLlTFpsUpUfIGFqzywcuSFS1sQ/UqRTqZjqMqgFA5ewLH9ojzBVW6yd36NrfXga8IUnH4o3GeBYLT5M6pRQoqPakqVLsCwsOyfZdzfWPQuyYzWGUm7t666mRiIR7x5NESgw9Pu1B7pqA/9abxqqclwK3dLieTMMmEWSFDihaVf5VMd/GHqvbqxE8OmNJgUnWx4KBT8Q3rEqmmRulJbCSppSND3i48w8LoxLNLUJdUNxH+0LYFIURPhtiRNcDibNCh2mI4HT1hsqcZaSVxM0lsRk3C5JvlbuJAO/QFoqT7Nw0nfJ7B30+ZW9psOyrKh7JGnONONTQq5XGRUKujJWEpBJOgFzENamqqTZNFtLUn8I2PJYzbfwjXxMJGFOGyF1ZaqPApaB2UgQ51Lg4D5WHDgIbnGumhhX4YDqkGBSGygZ9j+BGU6kg5d/KKWJwyacoDoTd7SJHZieJlLOlK9qSRMlk7gSyh3b/GM2azUpRfmOxKzUX4F32UXMbMhQCuGZIO8aO8cticPKSzLh7mbg5ShJ2ZoeG1hCHmkDjcPFSjjqtGqoVPij9Vr4fk6Cm1KnmejJQKdiC4N415SXzJ6PrxFjqjyMXGXVVSbVtyaOw0q61CRc+X1jPrT72StqWaVCctkU7GMRTMWFFiU+z1hZKOYTx5684vQzuOXaPJfs2MPQVNW+2766RSq+vKibv3Bh9fMxq0qKiloa0IPRLT6v8AS+hu+wNKJdDJA1Ic97kfKNnAq1BPnd+7/RxHatTPi5v0LDFszzLJeJgWfS0a8YfCi9dCeL4gFSJgGpS3nFXHRth5+THRtccTpgMjvX6Knf3jyv8A95tcvwaKi0IYbVIEiSGJUUBTJ+JJPGPUME8lCCXIzJv4mLBKZj5XcaghiO8cPjF2E0xoiukI0JESoRxudoq5ybZiocFMX84Tu4sSxyZ6Ce3JHfLJSfpC5GtmNlHwEJ1BTq0mKSf8QP6gPCqVRcOvUrunHgN14Iv/AKZCx/AoH0N/WHqrH/LQa6UuBG1MqaiygR3gp48XHrEicZbEUlJDCZUkBylTcRcd7i0GW70I3K2rIrEMQCk5SQL2J3eD8ISzQRlcSoKmTLsm5LOT3P4CGSbHwasTsnEktqPThDPIkzi4xEQiDMhwK9N7wgXQhNrAXhRLkTjGRaFAtoe6HJsbJIqeztETLrMv/byAnRyob/D1jLxKjRlN8LfcsQTlFsf4TsctwVFAHMn5COdxHacLNRTGTwteomo2RpWA4AhLFcxRHIWHiTGHPFUpfPdewYfsmpGV5O79S2qrUoASkdz/AE1+EVa+OlLSnokbVHB2WpDYnj6Ugupz6A92j8jEMaFWs7yNClheS68ytV2JLUXuOGrnw19Iv0qEUrddepehSS3f6K7ii1E9pQvu3+Tv58I0aKil8KNCkoqOnHi9F/PuR6EJUCwfXta/2EWG5LcSWXMra9fbqx9IbK/+0ldx/wBRjRwEr4aD8Dhcd/6ifmS0XCofOuKVS5UxaTqlSkkcwbxvYe0qcfIilXcW0QszaonsF72P20R4+jF4efkyehWbnG5PytqfyspB1fyW8eby7P8A7l11odu8HF0nNPq4yl4tLUlPvTEjKkHQZSWcGxF7vHb4ahGVKHGWXrwOTrPJUknwdiTlYspKguUE5Ukgy8xdnuwZhxyvw43mlTqReemtE9Vx6429URKotmTVZjJUEGWCpBuopVlsNATdXGwvaHVHJpOCuvO38+2o5SFZGJZSBM9lTN2s2uhCmBI4ghxrcPCKo4NKWz8b9ev2HkpPUgC+8sAA5J7heLDnl3EuIplpW4FjvSQQfIh/GHRqpiNJh+Da++H50xjghRM9Ys5PI3HrCOMWJlZByZAnzDNKBkBslJKbBRALj9Skk9wSN5fje1O3KtGvlpS20L1DA06kfj0GuN0EhSgnqiFKsAvKoEl8ozWUBZSieCdIs9n/APUOKrzVPInfxa/fgRYnsqFNZ1IicU6OncyiDylr/wDyr6x1bqKW90zL7mpHbUq2IbM1Ej3ykD9aVJH9QdMMcam8Wn6fr9Cbbrr1I5E+pSHbOOKSFf6SYhVWSdnG/kwcEdytolAMoMfWHKrBq8tBuR/4s9Xjxez+cPz0+YRg+ItTVk2f2JYzKI8g7OTu73hVKNtxbW1LJ/5RqPw8uSgpl51Z5sxSrk7gEi5HMtprHPdqdpUKLcJO75fvkaOGw9SovhXqWrAsAl06QZkxUxQGqjZ+SXYeLxxeKxlSu7QjZddcDZhh1HTf6EhMxkF0p7Xd9W+ForrCvd6Fnucu+nXIiK3FiXS5P8KA/mfZT4kxbpYZLX6vq/tYdFJba+ZFz61KD2lBB0yI7cw96tE+DRbjSctlfxei9uP1LF+b68hKYZ6wAjLJSdSe0vxPHkIclSi/ivJ+yHZkviW/N9WR6jB0gup1L4ly/ejh3kQjxMnotF1x/QmZyenXXoPZdMlV3FrOWLNwQLDh84hdRrTr3HKpCHzO75ddeJquymMyUyES1TUhW5y1jbXTVz4x0XZSlLCx02v92ctj6UnWlJIsP46V/wBxH9SfrF+xn5XyMH6YwaWvNiUVCOsT+58qhzuB5iNHCYiMUoMq1aTk7ozebVoWQdC7+PfF1zhOLjfgJCM4al4ocETPkBaDqkEc7EHxzAjwjzqtiZUK2Sa4ne4TFZqOXmuvqUrE5CpUxQfeD4KDj5x1vZ2JlOhGKWn2aepzONiu/lK++tvMQk160lwWPfF5YinTqOWR68tvLgVHCUopZvckKXaJSdXvqxIB9YWVSDldpLmk3d/S3W4ibWif0JKTtGhTiYkEG3MMOO4f3hXShVm4OCcXbXl9vPTYeqjUbtk7I2gRMAC1KVldmLEvxY6+kOlhJaRmnK2zT389Vr9OI6NaMtSQlYopkmVlzJAN1WJa7DdwOgPDQxXnQqpfAldb6/bT9LfzT1OL4k5PxwrlpMoEkntAKAUmxJBJ0uw8bcYdKUpxTpp+PBrzF0W5zT4p7QN09WpQOYqylLggkgEOQdd4N4ZGrNaPlfna3PRDrjvAZQEkNyH9KUpPqDHlmLm5Vbs2Y6IZ9TnqeSQpXi4lJ/0zPOOn/wCmad6uZ8F190VcZO8bD9UhQjurpmbl5HqZi+NuBuPIwjihcr4kZW4DTzi82mlk71oGRb8cyYZOmpb6idzHl7Fex/Y2nShSxUTJaRunBMxPcCRmiKVKy3f3+jIalJRV79ehUqbZgzJhSpKEJ3THWkF92QgklrtbvjNqYmnTpuq7NeH/ACNjTlKWVXT65o0HB6eVSS2kSgo/9xYYPxCdSRzeOfxHbVap8FO0F4ay/S+5r4XsvNrLX6IbTMTWSS45n674zXRTd5as3o4WFKF57eH7/wCRZKVLup+QNh4AXPeIibjHREUq1vkVuvcQn1KR2ASs70pYJDauXA8y/wDDEkabfxPTz369LeJHG8nzGk0gjLvOgS/owfxAAiaKd8336/JbVPi37dfZClNQpl6pZRNkgArvx3I7yYbOtKps9PZftkTcU9OuukLLnkEAMD/hkqXyGdmT/L5xGoK139dF7fsilWUWOpOHqYZyEA+7clT/AMOqj3xbw2Cr4p3pRuub0S9f0V6uKSVpP0R3XTJFMnNNZLaZ2KvBOg9THRYbsajQ+Ks8z9l15mVX7SaWWH0KfUbQVNcsyKKTMWVG+UF20ckXA7yByi5Ur6ZYaIz3OUpXky1/+k9X/i//AHy/pFTKSd9U/wB39DRelDYkYnTBKSEz5RzSlnRy2ZJOrFh4gQ8iPnDHcLqqNeSspm3AqSwVzExNlHm5MP7zmI0uBP7KbXU0qUJSkzJShmZQIWhj2g4LEXtGF2h2fOtV7yO2mnHribHZuLhT+Cf6EtpaFFQj8RInSlKSAFy8wSrK5uyrFnHgeUWOza88PPuJx0b0fj+P2O7UpRcu8p7bcyoz0rT7aSObW8xaOip14x1kn7t/sxZJnKFCJK0KVbWL1665C05uAsggbgeV+XH+8V/6StJ/C2vHT8NkneRS4P3/ACey5irupmFgGY8Q0PqQlh7fDe/HjfnfcbB5+P6HEiumJ0LNz3d784RYuHeKdRPRcL/VD1GTjZfUco2gWDrfeQ/xiy8TTqO+W3/2ab9vyNSyaN39Nh9T7UqCFpayk5S3cW+MR1JxcZKmtHHnqrdc3zHQdvmfE0LBMeQZYDsXV/qMeZ4nByUm7cvsdgsHLLt1caysbyKmrT2lGWGA4lU1XHiqOu/6foShRqSS1v8AhGBjXlmk+X5HcvGZiRmOYjfmUlQ8QEgp70u3CNxqrBZmvrf8fa/kU1JE9RVsuagKTod28HeImhLOroemKFuXpD9R1yjbZ1w/FU8sh0gKmEbixZL8RraM/tas4Ydxju9C1gMPHE4qMHstfYmeyVJJBmTAkWSNHvdWg8THnd5ZWk7Rv1oacoQzt7sjcYrFhwQlO4AXPyA8Ys4elF6q7+hdw+bfRLr0IrDqklVhmU+gtf8Adu7gH5xbrU7R10XXWo6vNP5dfF9fj1JYqDEL7SjqkO3Jxqf51eEU7PeOi5/r+F6laNKU9+uvEazZochwD+hA7T6ByGCbWs3fE0Yu1/q+tfr5EzUYeL66/I7pQkJbtZle7LLG/GYN/d6xDNtu/Bc9vYrTrNqw6psOZOUtLSS5SlypXMl8z8yXi5hcDiMXJSpxuv8AZ6JeX8KxRnXUNGxSZVyKcOSmWN6jdXnoPC8dFh+xsPR+Ks88vHSPt16GZUxzbywIFW1U6oX1WGUy5qzqvKTrvJIsNNSIvzxX+MSpKTe5Ytnuh2fPUJ2KTy5v1Msgkd6/ZHDsg98VJSlPdhGduGprWDYJT0qOrp5SJSeCRctxOqjzJMIlYZe5IQoBAAnUU6VpKVpSpJ1CgCD4GACkbQdEuG1LkSeoX+qQyf8AIxT6QlgWhQcV6AZoc01UhXBM1JT3dpL/AAhRbopWK9HOK0jnqJik71Se2GHEJu194gUmhfJlVnTS7TJYffbKp/h6Q7NfcPNHDI91RB/iFvMfSHRm46piWTO05xp2v2l/hFhYudss9UJka1R1+KG9IB7rxJCtQb+NP1d115iNyWwJKdxiarTw9dfC9QpzlBnhl23ajwipLBVEm+HmmS97DYvEjD5gQ7OLeoB+Yjk51oOVjv8AB4mLha/TsyuYxULlqSUkg3Bjf7LxLpKVjle24/3YtcrezZxS47MJ7SnAvcBrA3MaNfHRlb4L2ZkUlvqSOF7WmWrsgBJ1CXbvA3QQq0o/HT0XFPT1TH523aWviS0vbfKXJUxdwS/dY6abuMSU5RlO8W7cbtfTUWU7KzGFbign1aJg06j4KLxmdsawVjY7Akv6xt/6stVXtKMrI8AwZuLAn1Lco5GngHe8uuumayozlKyK7PqVzCXVbh/eNCMIQWiLtPCq+uvXt7XFaSuEvspD8SOHMn4ekNnSc9WST7pePlt79eRJS5yprCXc6BKbDm518m8YrOMaes/qUJV3stvDr9EpQ4KwAmEJb3ZevNzu+7RZoYPE4p3pRdv9paL05/bxM+tiYw0b9EFXjlNTJLKSN3YLvyK2Pkl+4Rt0OysLQear8cvHb0Rl1sZKWkdCPwytrcQOWgpiUuxmKBTLHep7m+hJ7ov1MU3pEotp7luwHoaC1Cbic9U5dmlyyQgcQSwJ8G0iq23q2I5LgahhWFSaZAlyJSJSBuQAPE8TzMAweQAEABAAQAEABAAQAEAEXi2ztLUj8+nlTeakJJ82cQBco+L9COHTXMrrZCjplVmSP5VPbxhLC3KhiXQDOS5kVaFcAtCknucFXnBqGhR8a6P8UpQTNplrQPeRlmJbj2SSBbe0LcE2VZRDkKSUkcNx7jCp8UK7cUCeSh42/tE0MRUjsxMqZqWA4opFNLVMS6CkdtN0uklDONCGA8Occdi8MpV5KL1T289TrezEqtNa69de5XtsJkuYAtJ0UTodC3zjX7G+Cpkq7NWKfbVGUIqa4P79MrkuWklwznvGvIAgxvvCaZVd+Vn92mvUwFUjfNt7iNQTolkjfls8J/8AzZpXe4kq19I6CMxYytc6M/u8b8DFSVKUZaoVyTjuPsLm9uV+1SfUmGYtXoJ9b/yaXY88uLjfimiwrmBIvf4ffnGOk5M7SU6dKOv8de7G/XFdgH5fesSZVHVlV1pVtErk5hOBFXamPYez92b7aJqWDxFf/tqy5vq/W5TxOMo0V8Urvkibm4zIkS7FISA1iyS27Mzq/lBHdGjQ7LwuHeefxy5v8LrzMCvj51NtEV9FbWYpN6ijlkpJupmlgcSOH7ieQieriHLRFCTdrs03ZXobp5J6ytX+Km8C4li/B3V425RX33Ec9NDSqanRLSES0pQlNglIAAHIC0KRisABAAQAEABAAQAEABAAQAEABAAQAEABABF4rs5SVIafTypnNSEk317TODABRsb6EcPnOZJmU6j+lWZO/wB1TnyI0gEKPW9DGJU5V+EqJcxBGgUpCiGuCkjLu/VuGkRypxlrJE1KtOn8rsVaposRpApFTRKUgvmzyiRcFJaanTV3B3CIKmFjNqSbTX7LE8ZUnG09UU5BG9x3RdjJx2ZTtzFEngoeNv7RYhi6keIjimdKlrIfK44i49IdPEymtUJlsKUs1gjimY/gpn/0+sVpxzUWvH7r+Cxhqvd1oT5NP6lzo8CUpRMwpA4KOni/ziKPZVdrW0UdFLtDD3cm3Lktvqxedi1JSDsnrV8rJHNxr/KG5iLEKGGoapZnzfXXMzMT2rVqrKvhjyXWpHSMVrMQmdTSyVTCfdCRkTzy+yGbVZMOqYmUjMeur2ND2X6FFKUJ2JzitT/8pBfwK+HJPnFZ3k7sXNbY1/DcOlU8tMuTLTLQkMEpDD+55mFSsRjqAAgAIACAAgAIACAAgAIACAAgAIACAAgAIACAAgAIACADwiACJxPZejqAROppK31JlpzPxzM4PN4SyEsULGeguhmOZC5sg3s+dPkq/rChqUTHehGvkEmmWioTyPVr/pUW/wA0AalTr9ncSkAifSTSBqVSysD+cAt5w5TewuYa9ZV1k1CES1KmBIQlKEq917kXvxJ4Qsq0pJJu9tBylfY07Y/oOWvLNxCYUvfqkEFWuil3GnB9dYjd2JextGDYNIpZYl08pEtA3JABPMnVR5mFEH8ABAAQAEABAAQAEABAAQAf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460375" y="1108189"/>
            <a:ext cx="8072065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>
                <a:solidFill>
                  <a:srgbClr val="C00000"/>
                </a:solidFill>
              </a:rPr>
              <a:t>Dante Alighieri</a:t>
            </a:r>
          </a:p>
          <a:p>
            <a:pPr algn="just"/>
            <a:endParaRPr lang="es-ES" sz="2000" dirty="0" smtClean="0"/>
          </a:p>
          <a:p>
            <a:pPr algn="just"/>
            <a:r>
              <a:rPr lang="es-ES" sz="2000" dirty="0" smtClean="0"/>
              <a:t>Dante </a:t>
            </a:r>
            <a:r>
              <a:rPr lang="es-ES" sz="2000" dirty="0"/>
              <a:t>Alighieri es una de las figuras más importantes de la </a:t>
            </a:r>
            <a:r>
              <a:rPr lang="es-ES" sz="2000" dirty="0" smtClean="0"/>
              <a:t>literatura italiana </a:t>
            </a:r>
            <a:r>
              <a:rPr lang="es-ES" sz="2000" dirty="0"/>
              <a:t>y universal. Aunque Dante escribió numerosos </a:t>
            </a:r>
            <a:r>
              <a:rPr lang="es-ES" sz="2000" dirty="0" smtClean="0"/>
              <a:t>libros sobre </a:t>
            </a:r>
            <a:r>
              <a:rPr lang="es-ES" sz="2000" dirty="0"/>
              <a:t>política y filosofía, este florentino del siglo XIII ha pasado </a:t>
            </a:r>
            <a:r>
              <a:rPr lang="es-ES" sz="2000" dirty="0" smtClean="0"/>
              <a:t>a la </a:t>
            </a:r>
            <a:r>
              <a:rPr lang="es-ES" sz="2000" dirty="0"/>
              <a:t>historia por ser uno de los mejores poetas de todos los tiempos</a:t>
            </a:r>
            <a:r>
              <a:rPr lang="es-ES" sz="2000" dirty="0" smtClean="0"/>
              <a:t>.</a:t>
            </a:r>
          </a:p>
          <a:p>
            <a:pPr algn="just"/>
            <a:endParaRPr lang="es-ES" sz="1100" dirty="0"/>
          </a:p>
          <a:p>
            <a:pPr algn="just"/>
            <a:r>
              <a:rPr lang="es-ES" sz="2000" dirty="0"/>
              <a:t>Su obra cumbre, la </a:t>
            </a:r>
            <a:r>
              <a:rPr lang="es-ES" sz="2000" b="1" i="1" dirty="0"/>
              <a:t>Divina Comedia</a:t>
            </a:r>
            <a:r>
              <a:rPr lang="es-ES" sz="2000" dirty="0"/>
              <a:t>, está considerada como una </a:t>
            </a:r>
            <a:r>
              <a:rPr lang="es-ES" sz="2000" dirty="0" smtClean="0"/>
              <a:t>de las </a:t>
            </a:r>
            <a:r>
              <a:rPr lang="es-ES" sz="2000" dirty="0"/>
              <a:t>más importantes de la literatura universal. En esa obra, </a:t>
            </a:r>
            <a:r>
              <a:rPr lang="es-ES" sz="2000" dirty="0" smtClean="0"/>
              <a:t>Dante hace </a:t>
            </a:r>
            <a:r>
              <a:rPr lang="es-ES" sz="2000" dirty="0"/>
              <a:t>un viaje imaginario por el infierno, el purgatorio y el cielo, y </a:t>
            </a:r>
            <a:r>
              <a:rPr lang="es-ES" sz="2000" dirty="0" smtClean="0"/>
              <a:t>en este </a:t>
            </a:r>
            <a:r>
              <a:rPr lang="es-ES" sz="2000" dirty="0"/>
              <a:t>recorrido reflexiona sobre la vida y sobre el ser humano.</a:t>
            </a: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AutoShape 2" descr="data:image/jpeg;base64,/9j/4AAQSkZJRgABAQAAAQABAAD/2wCEAAkGBxQTEhUUExQWFhUXGBwXFxgYGBwXGBwYGBwcGhgXFxgcHCggGB0lHBcaITEhJSkrLi4uHCAzODMsNygtLisBCgoKDg0OGxAQGywkICQsLCwsLCwsLCwsLCwsLCwsLCwsLCwsLCwsLCwsLCwsLCwsLCwsLCwsLCwsLCwsLCwsLP/AABEIAMcA/gMBIgACEQEDEQH/xAAbAAABBQEBAAAAAAAAAAAAAAADAQIEBQYAB//EAD0QAAEDAgQDBQYFAgYCAwAAAAEAAhEDIQQSMUEFUWEicYGRoRMyscHR8AYUQlLhkvEjM1NicoIVwgeDsv/EABoBAAIDAQEAAAAAAAAAAAAAAAECAAMEBQb/xAAtEQACAgICAQMCBAcBAAAAAAAAAQIRAxIEITETQVEiMgVhcZEUQqHB0fDxgf/aAAwDAQACEQMRAD8AdiplMo1CpFVt0jaCqcmMooJTcpLQUBtlJYUVJkcR9NHaU1rgnl6s3oXUKKiU1EAlc3vQ9Rh9MMKieHoOVODVFMmpIFRJ7RCKTRNsDUOX9FxeOSa1wTrI7A1OaAlLhyTAeqSUNiUKXJrnhJKbUCOwKEcRyQXAJXOTQEuwaGvcPsJhHRGDLJhapsFRBEJhARi1MLEUwNAgEjk8hNIU2JQwlBcEZwQ3tQciagHgFRntHJSC1NcCk2bG1Iz6fRR3Mg2spT5TCxLs7DqWr/eKe0pX07pA1Cx6FMJC4hPARA1Cmw9IQIrZQ26+iOwjkjRLHMKdCQBOYEaFseQklKWqPjsQ2lTfVf7rBPLoB3kwEJdBXbpEXjXG6eGHalziJDG6nqf2jqqQ/i93+k0d7yf/AFCyFbGOrVDVf7zjNuew8B8FKw9OSsmTPJeDvcb8OxOP1K/3NfgvxOxxiqz2egzNJe3xES3yI7loqVQOAc1wc03BBkEdDoV5o+lB6ddfBWX4a4x7GplcYpPPanRrjo/p189kcXJb6kVcv8Mik5Y/2N2EoKUlJC17HFoaU1xT4SEIpi0DmQkyp2iaigiA2TZSuCa0KMBxcmOcnubKQthSyUBJTHORHXSFqFh1BkoZlGLUmVSw0Ry1I5oRHNumuYq7GojuYmupSjwmuCKA0THaldC55GqRoRIPanpjRCO0JgHNCIGJKYRQiCxAE9oXJxCgBCFiP/kjiJLmYWnrZ7wNybNb6z5LbF4ALiYDQST0Fz5BeY8Nc7EYw1Tq59umY/BrQAqsjVGnjqrn8F7wv8AkhvtK0EiXBje+2ZxiesbSrGj+FcK7s0qtV0avlkH/AI9gW6yncR4mK7zQbamBfbORzj9HTffkmYfjNLDuLKpc2I2tBXPyO+kdHFlyrtyoNivwAcs0asn9tQRPc8WnvAHVY7H4OpSOWoxzHXs8RMbtP6h1BIuvWOFcRZUZLHtdyINj4/W6H+IHMfRe2oM7SNJvO2U7OnQhVRl7Muhy5xf1doq/w4T+VozrkHl+n0hT5Q8FhfZU2U5nI1rZ55QAT6J5YuorSRxcjTk2vliLinBsJHXViK2McEhCcWppupYKELUwtRAF2Xmowgg0pj5RS1NcEoyBwuIT4SOTIghpWQSDoiFNAQbIgZC4NRSEjQigMjuahF0KU4IdRqD8kOqa+JSt1RazLlDDUoQjQjNKCxiM1NYKHElFaEMN6IriAC5xAaBJJMADmeSIKObCdKosT+LKLTlptdUjf3W+BN/RQK34sqkdilTHeS6PhKrebHHyzTDhZ5+Il1+Ka2TB13AwcmUf9iG/ArBcPHssI9/6qxdRp9Gkf4zx/wBHCn/9nRE4zxPFVwGOIc0uHZADRm0EnQiTuofEXxUDQc1Kk0UmRoQ33qgGxe8uf3OA2VU8sZdo1Q4mSEdGvey64awgtePHqtbi8NTrMmqBplIIBBEzBBsRIBvpCxP4e4kCWsJuDHgr7iuLf7jSM8tczslhAae0A4mHyCQQS3WeSxNNMtjVUEdwk0KBdhjFRziRMuAaJytgbEiJvEeUrgdetXcDWaGii6XZZIdVjsNv+2c/eG9U7GYmoab3NDmwxpEMklziGtAG2973BVtw3BCjT9mL3LnHm4m5J30A8Fbhi27Znz5ElSDv6JAeacWpQFuTMNDsoTXNT2thK1NYKAOZKYGQpJTSFLDRHKaWoxCSEthoCWpcqedU5rULDRHLEmRSCxMLFLIAc1MLVJLE17OeqjZEiKWIgZZF9mi5QjFgZDqU1GrM6KwLUF7OiF9koHV1Peh5k/Eva33nATJueWvkoHD8c2tmLJhrssne0yOlx17lH0S0WDCjNKjgXRGXRCSRa+g1k8tZXn3HePHFEhkii09kfu/3u+Q2U78SfiNr2uoUTIIyvfOo3azodCeU96zlFpG0BUZ8vWqOnwOI79Sa/QnYRlr/AHzUxpEjrceGqiYc3Cc9/bpj/l8B9Vz2rO4uh1QAEhIaYIiE8CXn70slOsJbI0U+K4Y4OzUjB22P0VvhOL4h1PK+BG+p/hEAuPNIWgEjnfz19QfNWeq2qZT/AA+PbaibwjiZoB2UBznHVxJaKYAOQNnXOXOnabalanh/GmVbe4/9p0P/ABdv3WKxGUjTy+/vzTmut0MH0PldPjzyiZ8/Ax5O10z0liWNFQcB4oXjI8y4Cx3c36j+eavWffmuhCSkrRwcuKWOWsgoNt01OBgIRKZoQeSkJHJNCUlBJkEJQyn96G5K7CqEISxouangFREFDUuVIe9JKekgdjjTSGmmuTHqOiJMJkStaEEpWKJoFBHMQzR5JSwpjgZQIYDiWO9rWeSS9oMUwOz2TuSRaxMyJuRZX/DqlJlNrc9IQLhphsm5iSSbnUkk6rC8PxRrh0C93AtOUa3loa4zJ1ETtoVY4XFklrXNsbZwZE7C0/HwTxSvsoUmjYHG0gCTUYGi5JcBbxVBxr8UMLHU6JMutnIgRvlBuZFrgLMcYxQdVLDdjXQIPQZjG5mbrvyzf9rQeYg//qSqcuVJ0js8ThbJSl3+R1Ck0X5WlT6TwVFZhnMmNN2m4I6E6ePmurt9mWuaCAbEcj9DosMls/J2YPVeCdmAUXDVs1buk/L5BC4liMt+n9vX5oXAAbk6x8VFCoORHO8iiXNI/wCKR/t++5Ei5UTD1P8AHd97KY4696pZau0dTdJJ6WRagu09PC+hJ20Md5QmaFNxbcxtq0Ng9S6wnlmAnxQS7C+kFhNiJ8HeMjN99VwqAgPG4B7wf7opHzQIxMDiCxzXjUEkeBiPESFu6eLYWhwe2CJ94b359V57RsBfQR46lWnDXB1MN0LR6fZ+C28SS2cWcn8UxXBZF7eTZsx1P/UZ/UPqkOMp/vZ/UFljR5pfZLoOKOFszSOx1Mfrb/UEQY6n/qN/qCzPsRuAkdhx09ENQ2acYyn+9vmE78yz97fNZD2I6eiUUu70S0g2zWDEM/c3+oLvzLP3t8wsn7LqPIJTS6hCkS2a4Vmfub/U36rvas/c2e8fVZIU+oS5fuEevkls1Wdn72+YTgW7PbHeFkyxdkQ1RNma4lv72+Y+qUZeYPisYWlPDCikByNe5vJwSZeqx5pHb4puQ8/VTUmxhMWQ1xLuzP6mz0NwRrt89x1DiQYHZTBc2YAPvW1OYxBLiCNQbwbKJjXS5gcRAtvOsSetgfBMrYV4kgS2bbJdkizj8Zz+r4LHhfuudAnQKbRhpzWLjvrHd9VQ0Q9rgMhBPl/ZSW135i2Lgwf7rLPG2/J38eZJJV/0vGODtSR8yenPvT6pJBBLXg6g2PmLHvHpqqWljLXN/uT5/dlZ8HLKtQCo7KzVx0m4AHSSRfqeiT02hnnVWym4ubgXg6Tra0eCteCMgHwXoTfw/h6tLK6myNLNaHDqHRmnrMrGjAmg59F/vMJgx7zf0uHePWQpklcKQnGyKeVsiYD/ADneKnE3hV3CLuLup9VYM99Z5/cbsf22GqGGz3W9AB1lOp0iKZ3Ih5i982d0eUAfVNpuzunZth1O58NPNT6Bgd9/vyS+CT7RVYdsZmbA5m9WPuPATCJhn2IOrTH0UWsz2WR+zR7J3hbxg6d4T3OyvB2dafVpTyiLCXQ6myMw6k+E6eQRKOKghw1B70yoe0Y3Ajx1+CYHtaImTJmBOuvwQTadjtKUXF+C9bxGRIYSOjhPwSHi7f1McPI/NU353Kf1AHWWmJ8NDCmM7Vxp99V08efZdnm+Tw3if5exbUq7XiW6d+n0RCFnKrC0y0kHm0wlbxSqz3rjr/F1daZj1aL4s7/VJCiYTiTKlicp66ef1hTjTMpBRvs/uU4NSwV0H7CawULlHVJA5JwHMplfEtaJJA+KJOhwHRKW81EZxMG4aSPvuTjxJu4PogNRIyLgxVuK4oI7DfEm3kPqozMTVJk5oPfHkpQC8c0/YQwy/wDdVBed58o+CfTYe/vP8o2HQx2Ko2kdoRswnv1daDMm0ctAR4TFz2HG/P73RcPWdPZAceRblEbXiQR3zvdFHDfaiHA0nzIcQ50zebQI3kCIJhUSpqpF/HyyxyuIRri0cwCkqPa45gS149e9Jg3VACHsMjWAXC+8ibfDdWVLAl8H2Z01iAR6SsjTizvxzQlG9kUXEcKPfZadhpPRQDXcyQYkiI9b9xC2P/iWtAdIiYgAtFutp39L7LKfiGiA4OZEe6dJnUGxuIIv0WnBLb6WczlZottwPW/wrij7KnN5aPr9U78W8ONSnnZ77AfFpHaHX9wHTqs7+EuJTQo9Tk8YuPIErU0scCD35fHl5yss002iY3rUkec8IcGgk84UzEO7UA3I15D6m/2FGxlFtI16f7ahyDeCZYB3tITKQgtBudT38vBLKPdnaxy+lUW9Joa22w0HwhO/Nf7XDyHxIQq1QgCC2Te5jyhJTNQmwBnTsvPyVSVgyS7AYiaraoYNSJk75WxpPL0Cr8JXLmmk+z2m02vyVxiKVcFpLIibxGuxvJG8RqAoOP4W+qPaNcyR+0G8bGTYjRXKvDKdmnaG4jEEsa4ayWnv68rgp1EkgSY0FoEnn0UbAOOIPsgctY2M2Bjc7hwHS4laLgvBaftDTNQvdTsTADO8N19UXClTI+TGLvyVwp2sSbbmfI6j1HQo3D3kGOYty8tj/C2GK4OHNIc0HXtD3gec6+sXuDtkMN/mNymYc4GNLSDbwd6IQuLTEyZY58Uo1ToPUZPQ/f39UF1Dy+9VZVmz0+CBVpk+K1qRxdSlxlDl6IuE4zVpjKIcBoHA26AqZXwwIKqqtEg/cJ9hXEnO/EVU/paPOfj8kbD8fdo9oPPY/wAqobKU09PonsTVF7UxVOqZ9o5s7OFu6xiO9PZgORaQd9j4iVnpUvA499I9ky06g6H+eqaxXFls3COGhHmfmAkOHeCCAP6h9VKw3FGVN4PI29YupgqDdCxe0UeIo1DtHdE/FLRa5ogB39JVpWx1Jur2j19FBq8cpg9kT1IgI0FSYEg7tdPUH6JaWIHP1XP4xYw0T962Vf8AmCSXOgk8rBCgqyjoANcCxxIcLQ5rN/1ZxBJdbzUhj3U3SJAN8pytgzsfdJ7jeVGaHOdlADogAQLDcgthx9R0TWUwST6GxHSdVTJDwTvovqeLgCQBpEjMNdQfSRz6yp9LFjKACWADRpaelidLTpGneqbAhpAjNYmWmTbYiB8enRTQ4PbIMHKNJIOXUN3abTrzvqsskXJP5H47EtgkkEzJJg93umJ++7D8XILi4bkwei0mMwLyC/MQI0BzSNNJPfc93JZjiVLKTeRPKPH5eC1ceKT8iZbou/w3xUM9nTIkCqHz3Nc2w395a5vFWZCWm5xZyjQwXO2PQkrzPDVMuU7hX3Daud1FuYBrDmJOmY8z0v5oZYK7NME5JUaT8QOY6uXZYe2BOzhlBBI2cM0TNxGkXh4ZknMUDiOIzucZ1Jj5IuEdlZJOlgsUraO1jShFIsJ305Sco9PvooeLqPsLRIkNu4jfK1wE98pjK+830nfuHJHpkfMoJalcnt5JlHjYH+tT/wCrhPP/AC5Uml+IGnTEjl2y0nyqglQmhONITMCeas9b5RjfBj7M1vCPyz2+1qvp06gcQ0sc1ksyjUGdyfRQm4bCUMQ59CoSKjC58vD25w4nsnrMx3RCpWM7k/2IjT580jy2PDhpfzM1lPHsgdsAgNFzuTB8Qs7ieG0WVX1W4unNR5qezDHOgu94SyYmdxyUCoyxgTsPvy81EaIc3qSPAAg+bvgopsP8OovyXcgzDmkdQ5pIHKRc9JlDI7MHvCbSdI9B/HJFZUG5ub6p4ZfZlWbiUrgR64AAIIjYqvqunYffgrWpSzCxjefvZRTTMXHjOxWhM58lRV1MPAnW/wDb76oeVT6tO0en31QH0oHL79E6ZWQ3t1QsqmPZM8x5oVSkmsJFzQU9+KcbEm3WU2o0TyQnH7+iZSJQ97j39yY2p4JA6d/mmtZyv0CO4NQgqFOp17wboDnRzE+H90uQ6wYOkqbIDiFx2D1cBymO31tJ6DzPeq+liXusSTlMdqxtz6qW14MZRmEm0SCI2M3ttCh1q772NPtAQLSYJIIHKAqoptUw7JPoncPLs3IzrJjx8fmrUQABIabk2JDoOs/eqo8DVDySZkiJ6m3mOut9FNoYk3AOYA6Qb7ZgNrHn0uqpxdlikiTXaCIJtBi50uYPMQspxXNMHb+B8/VX9WtIMW1doDpJ0jQkc72VZjsMYBbOU2kAAQbEWOxI9bK3CqfZVkl10VFJ0geS0ODbkYBvuqLh9EufAGhWhoAA3uVOQ/Y6fBTcdmGo0SSCTbkn8RccoA5z8k2piMok2EgJYD7yf7rH3ds6bpxcURWVyIUmljYQH4S0t8io2bmrKTM8k4+TQU8cDujjFX1WdZUCL7YJHjCpF+cZ1+5SfnxHgqP26UV0vpk3LZ3EYnv+QH/qhDiDZH/H1JaqepiBH31UR2LjmrI4rEeT5NZQxoMDS8eZvdSXYqT438P5ssjQxYO6nUsaRY3CSWKhlkNLSqHYowBOt1U4euCLKxoYhVdxY7UZL6lYZzbRGngoldvMDNtP3dTmvB3XVGg6iVYszXky5OFCX29FBUcRa3klfiGxeZVnWwYOlu+4/j1VTjsA/YAxyI+BV0cyfuYpcXJF9og18RcbDXvVhgS15OcNmwuB8I1HzUejhnWbUpuIB2sYnQHp8ztZWlHCtDbmDpf3rb20KMpr5Gjil8AMVg2ZTDRMbSAD3C3oqnBsNRwY1uZxJAAF7W2i25JV9jcWxgOpmLbuOgjmSpvDMFkBcQPaP96Nhs0WuOZ3+EU+hZw18lBxyg6kG03DUSXAyCBqZ5z93CPj8L2aTTYtbcC/addw81I4z261IG4aC53VoI+MAf8AZMNQvJ/cDfexU2+CNJpIxlMNLcs5XyNTY847NiOp+NpNYOeLDKGkXtHZzAuBmD4BMxIqZiAZa4E7EX2i8EA6i+mmgi0qoa0NLRN7+64Tpf7utdX2jDZYAv8AdfcZTeRo0j9QuZEbzcX3EmmCHXaHf9YuTMa63Lo+gUbA1A150tYAkwSf1EA2tv3BS6EPsYOnuEOcPCdL+qql0EK6oJ7M2BM3Fmi/pI7yOaBi2yDIMRFhA1t15kD1uranTkHtaxYH0IGpt1NyIO8eAdmi2YQcpI5C0GRP2L1qXZKbMzTqhgywesaE/HwUmhiSRLGEjaApeMe2nJIEwCbAjlJ1DdTpGqTh9IhvaEGTLTZWZGtdqOjw8kpvT4RFrV8zYMgzoUylWUk4yHOB0myf7Ok/oeYMemiS0l2jbTb6YOliiDqp1Sk2oJFnc/qN1WVsE8XaQ4evl/dSuH0HAy7ySSSrZMeDk/pkhho5XAOJvyAA+cqX+Q/3H0R6kHUDn/ZPYqnkZcsUUVb8I8EgQY8FGqU6vKPFWOOOV2bSyWhjA6zh4qxTdXRS8UW6topXYapqRbvTKgc0wQtAaYPukdx/j6IVXDk2ewxzb2o8k8c3yVy4y9mUQqCeSl0cVzv1+qNU4XPukH0P0UGvhXs1BVtwmUuGTH2XWHxHIqzpY47hZSi+dDCm0i/mqZ4kWwy2aWnxIfZU6njWkarJtZUOhHmitw9XoqHjXyWKbNa2uDoUOrXss62nW/c0eaVz6o1qDwBPzS+n+Y3qFo7iLcxGih43iEaCfshVwIkkkkjwHkPqoNd5cVbHErK5ZXRZ8HxGetncZy6d5WpfiZ3WH4VIO9/BafDgukAgWnVPk66OXOTlOwpYXZ6gsdGk6HLz6Ezfu5KuOIGrw5s6GBMftIGvQ7qT7RwGSYAjw8NhPySuBcJ912hIEyNtAfVKiOaRVUWyfdA3gnsltogxznc9yZxaj2Wupsh4JlzRGZp6bm2uvmpOEIiDYyXADuBOu+nmFI4iGvZch17X0vrP3oE9uMiqKTiZFuKMEuJNomTr11t0H8qbh8SHGbAa9P6jJ+Z5olGkxxdLnNfaCDL7AiZgZj2h5RO5YA5vaqOBGaCT2TDo7YvBE7we+99Tp+Cj9S8wtDNEuaWmLTFri07i1h8xMmWOtrc9oQHDMLOO2/3Cqntye66T2YPOZ8tBpz10RqNfUgtBm176iJ56RHxGuSUWy6GRLoHjqRLqc9sTJm+t4INpJgEay0dZpsK51KAZgjcR0IIOhBEEeK0D2B1yJGhNzDiek2nyvqEmKwoyh2UlsuDnbBxEta0xIIA90jkRIMC2MutWSGR457RKt1NjruaZ5gkeiZ/49v6XuHeAfhClv4fklzDDIIiYB7Mg5Xe6Q7wiL6pH0XbZeVyBcagkmAfEDruldr7WdGHLxT+9V/v5EZuEqD3XtPmPkUWkaw5HxRW0Kl+yJ5GQYmPAzaOYIThTqQIYedj9fJLJSflIvjnw+0hBiXAdphtqWmfMbI1LENdEHwJgoN6mtOoHjdlndMzPDkELEcMqAkFrwQbywsPjIynvkJfTT89DvkxXhpli4TqFGbgIdI05fRJSpVmCDe8QQY0kEH0/p2KfTx7SYd2Cdjb+yXSUfA0ORiydX2Qq9BzZImPvVJRxjgrumM2hBB8fheOqgVsI0ugtIdtGh7joTbTVGLtdoE3GMqUu/gG7FucCAYdzPf480x2LgkG+x+aPR4UQ4GbSPelu41KtaXDw4S7LYXHZJ795v0vbmi9UVS5Ki+33+5mq9Om6CBlOki2s6jcJjmuZqR5/In4StgzA0BMMBJkXg6QYAiLd3xARvyoB7DWsJgCBzkAgQL6iOchH1K6M0uRBt1/gxQx/UfD4owx529Fr/wAkHAh7A4gXsLtAvIJ2k3Fo2VdW4DTIJFKBIJtr4W0udL3UU4PyhXyJIpBjXdUn5meakN/Dg/S8gHeRY9edlXYnC1qUyJA357230VihB+GFcr5Q9purHB4PNtb70VXgaweW98Hf15LZ0qQygNEmLQkyJxDLL117lNVw4Fhtr/MJaeMIt6A9PsKVWwb23iZ10npEnXunbwrcTRqTZuYixG+50E8iY+xIqzDK7LBjz70kAHUA2AvBAdFvHfuEjCE/pbNrHKBIt0LTE6iNVTcPxm0FpkaE66ixPXZXNGlmE0w4nTK0wY2Mek8xoo4tMV/1Kmqb55OsibwYuNZAOtt+V5AytmynMB2gAMux7JvPM/eq5crYr+xJpJ1+oGrSic1mgxpa+8SbTJ8TZGpSxpLcp1aQRq1pMER1J5WI8OXIt9f+la8D2ggCwN9AANSC4NuIFtJ5otKi0tmc0SLCLQYOoJ1m/MCLW5ck2ZCThKLmOaScwMxs6+UgyI7QI5jv5qxxHZBcGETJNuXujb3bb72kHlyS/cIZtP3TNpDe00EamLa2v1v0Uk0rgMiDBAAjsTLdbARI0mRyXLkGwjHUJIvqdY55yd5MRE90TCmUMPM5QJE6yNRmLZBkSLyPiSVy5BoMFckhzaBJkEQ60EAzpIdpfMNra6ypLwf15SQIbmvA6QOotHwXLlWzVGEQbNwACYMDSdxBm0wO71BKNFr23YNJcHCQRJgxJgy0+syCkXKR7QaSOo4Km05ckOP7LAC8SSbjW19T0iZWENsJ56ACNyLTHLoea5ciPSBPYCILRmi4gc7wc2lz10UTEYd4aSW9kbyJE3E37VjPmFy5ClViPsDTwRYQ68fquCJBknmTflF/BOa92kB83EWubwSeom86988uSRm35K1FEukXQXRcXdJ5TcAHWQL3JvOqKwB1xLSBLuW8T56DSei5cmoujBVZxgmSIm4JAhwsJOtrgXEjly7EcPjTKCTEGY6gQDvvbyXLlA0itr/h6nL6r2Fpu4PY4xAIjM0kyedtypOHw9MNa4Ew4b3PUaR5ALlym7fkWSoWnRDMwlxBuc7pk2m4uNRuZECUF7M1PtQHAG4uDoDlJEt1FoGouYkcuTJsV9mc4nQbIMQXAuB5htzfXrqLjbUzOG1w8+ze7IWCxyh5gxYyCCIAgkk681y5af5TLPpn/9k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456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64096"/>
          </a:xfrm>
        </p:spPr>
        <p:txBody>
          <a:bodyPr>
            <a:normAutofit/>
          </a:bodyPr>
          <a:lstStyle/>
          <a:p>
            <a: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GRAMÁTICA:    </a:t>
            </a:r>
            <a:r>
              <a:rPr lang="es-E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texto</a:t>
            </a:r>
            <a:endParaRPr lang="es-E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72816"/>
            <a:ext cx="8352928" cy="37444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400" b="1" dirty="0">
                <a:solidFill>
                  <a:srgbClr val="C00000"/>
                </a:solidFill>
              </a:rPr>
              <a:t>El </a:t>
            </a:r>
            <a:r>
              <a:rPr lang="es-ES" sz="2400" b="1" dirty="0" smtClean="0">
                <a:solidFill>
                  <a:srgbClr val="C00000"/>
                </a:solidFill>
              </a:rPr>
              <a:t>texto</a:t>
            </a:r>
          </a:p>
          <a:p>
            <a:pPr marL="0" indent="0" algn="just">
              <a:buNone/>
            </a:pPr>
            <a:endParaRPr lang="es-ES" sz="14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s-ES" sz="2000" dirty="0"/>
              <a:t>Generalmente, los seres humanos utilizamos el lenguaje </a:t>
            </a:r>
            <a:r>
              <a:rPr lang="es-ES" sz="2000" dirty="0" smtClean="0"/>
              <a:t>para comunicarnos</a:t>
            </a:r>
            <a:r>
              <a:rPr lang="es-ES" sz="2000" dirty="0"/>
              <a:t>.</a:t>
            </a:r>
          </a:p>
          <a:p>
            <a:pPr marL="0" indent="0" algn="just">
              <a:buNone/>
            </a:pPr>
            <a:r>
              <a:rPr lang="es-ES" sz="2000" dirty="0"/>
              <a:t>Pero no nos comunicamos con palabras o con </a:t>
            </a:r>
            <a:r>
              <a:rPr lang="es-ES" sz="2000" dirty="0" smtClean="0"/>
              <a:t>enunciados sueltos</a:t>
            </a:r>
            <a:r>
              <a:rPr lang="es-ES" sz="2000" dirty="0"/>
              <a:t>, sino con unidades superiores a las que </a:t>
            </a:r>
            <a:r>
              <a:rPr lang="es-ES" sz="2000" dirty="0" smtClean="0"/>
              <a:t>llamamos textos</a:t>
            </a:r>
            <a:r>
              <a:rPr lang="es-ES" sz="2000" dirty="0"/>
              <a:t>. La extensión de los textos es variable. Normalmente, </a:t>
            </a:r>
            <a:r>
              <a:rPr lang="es-ES" sz="2000" dirty="0" smtClean="0"/>
              <a:t>los textos </a:t>
            </a:r>
            <a:r>
              <a:rPr lang="es-ES" sz="2000" dirty="0"/>
              <a:t>están formados por varios enunciados.</a:t>
            </a:r>
          </a:p>
          <a:p>
            <a:pPr marL="0" indent="0" algn="just">
              <a:buNone/>
            </a:pPr>
            <a:r>
              <a:rPr lang="es-ES" sz="2000" dirty="0"/>
              <a:t>Los textos pueden ser orales o escritos. Por ejemplo, una </a:t>
            </a:r>
            <a:r>
              <a:rPr lang="es-ES" sz="2000" dirty="0" smtClean="0"/>
              <a:t>conversación o </a:t>
            </a:r>
            <a:r>
              <a:rPr lang="es-ES" sz="2000" dirty="0"/>
              <a:t>una noticia radiofónica son textos, y un cuento o un </a:t>
            </a:r>
            <a:r>
              <a:rPr lang="es-ES" sz="2000" dirty="0" smtClean="0"/>
              <a:t>cartel también </a:t>
            </a:r>
            <a:r>
              <a:rPr lang="es-ES" sz="2000" dirty="0"/>
              <a:t>lo son.</a:t>
            </a:r>
            <a:endParaRPr lang="es-E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01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845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400" b="1" dirty="0">
                <a:solidFill>
                  <a:srgbClr val="C00000"/>
                </a:solidFill>
              </a:rPr>
              <a:t>Características del texto</a:t>
            </a:r>
          </a:p>
          <a:p>
            <a:pPr algn="just"/>
            <a:endParaRPr lang="es-ES" sz="1200" dirty="0" smtClean="0"/>
          </a:p>
          <a:p>
            <a:pPr marL="0" indent="0" algn="just">
              <a:buNone/>
            </a:pPr>
            <a:r>
              <a:rPr lang="es-ES" sz="2000" dirty="0" smtClean="0"/>
              <a:t>Hay </a:t>
            </a:r>
            <a:r>
              <a:rPr lang="es-ES" sz="2000" dirty="0"/>
              <a:t>muchas clases de textos, pero todos ellos tienen unas características</a:t>
            </a:r>
          </a:p>
          <a:p>
            <a:pPr marL="0" indent="0" algn="just">
              <a:buNone/>
            </a:pPr>
            <a:r>
              <a:rPr lang="es-ES" sz="2000" dirty="0"/>
              <a:t>que nos permiten </a:t>
            </a:r>
            <a:r>
              <a:rPr lang="es-ES" sz="2000" dirty="0" smtClean="0"/>
              <a:t>identificarlos.</a:t>
            </a:r>
          </a:p>
          <a:p>
            <a:pPr marL="0" indent="0" algn="just">
              <a:buNone/>
            </a:pPr>
            <a:endParaRPr lang="es-ES" sz="1400" dirty="0"/>
          </a:p>
          <a:p>
            <a:pPr algn="just"/>
            <a:r>
              <a:rPr lang="es-ES" sz="2000" dirty="0" smtClean="0"/>
              <a:t>Los </a:t>
            </a:r>
            <a:r>
              <a:rPr lang="es-ES" sz="2000" dirty="0"/>
              <a:t>textos son </a:t>
            </a:r>
            <a:r>
              <a:rPr lang="es-ES" sz="2000" b="1" dirty="0"/>
              <a:t>mensajes completos</a:t>
            </a:r>
            <a:r>
              <a:rPr lang="es-ES" sz="2000" dirty="0"/>
              <a:t>, es decir, contienen toda </a:t>
            </a:r>
            <a:r>
              <a:rPr lang="es-ES" sz="2000" dirty="0" smtClean="0"/>
              <a:t>la información </a:t>
            </a:r>
            <a:r>
              <a:rPr lang="es-ES" sz="2000" dirty="0"/>
              <a:t>necesaria para ser comprendidos</a:t>
            </a:r>
            <a:r>
              <a:rPr lang="es-ES" sz="2000" dirty="0" smtClean="0"/>
              <a:t>.</a:t>
            </a:r>
          </a:p>
          <a:p>
            <a:pPr algn="just"/>
            <a:endParaRPr lang="es-ES" sz="800" dirty="0"/>
          </a:p>
          <a:p>
            <a:pPr algn="just"/>
            <a:r>
              <a:rPr lang="es-ES" sz="2000" dirty="0" smtClean="0"/>
              <a:t>Las </a:t>
            </a:r>
            <a:r>
              <a:rPr lang="es-ES" sz="2000" dirty="0"/>
              <a:t>ideas que aparecen en un texto se presentan </a:t>
            </a:r>
            <a:r>
              <a:rPr lang="es-ES" sz="2000" b="1" dirty="0"/>
              <a:t>en orden</a:t>
            </a:r>
            <a:r>
              <a:rPr lang="es-ES" sz="2000" dirty="0"/>
              <a:t>, </a:t>
            </a:r>
            <a:r>
              <a:rPr lang="es-ES" sz="2000" dirty="0" smtClean="0"/>
              <a:t>por lo </a:t>
            </a:r>
            <a:r>
              <a:rPr lang="es-ES" sz="2000" dirty="0"/>
              <a:t>tanto, los enunciados que lo componen también</a:t>
            </a:r>
            <a:r>
              <a:rPr lang="es-ES" sz="2000" dirty="0" smtClean="0"/>
              <a:t>.</a:t>
            </a:r>
          </a:p>
          <a:p>
            <a:pPr algn="just"/>
            <a:endParaRPr lang="es-ES" sz="800" dirty="0"/>
          </a:p>
          <a:p>
            <a:pPr algn="just"/>
            <a:r>
              <a:rPr lang="es-ES" sz="2000" dirty="0" smtClean="0"/>
              <a:t>Todos </a:t>
            </a:r>
            <a:r>
              <a:rPr lang="es-ES" sz="2000" dirty="0"/>
              <a:t>los enunciados de un texto </a:t>
            </a:r>
            <a:r>
              <a:rPr lang="es-ES" sz="2000" b="1" dirty="0"/>
              <a:t>tratan del mismo t</a:t>
            </a:r>
            <a:r>
              <a:rPr lang="es-ES" sz="2000" dirty="0"/>
              <a:t>ema</a:t>
            </a:r>
            <a:r>
              <a:rPr lang="es-ES" sz="2000" dirty="0" smtClean="0"/>
              <a:t>.</a:t>
            </a:r>
          </a:p>
          <a:p>
            <a:pPr algn="just"/>
            <a:endParaRPr lang="es-ES" sz="800" dirty="0"/>
          </a:p>
          <a:p>
            <a:pPr algn="just"/>
            <a:r>
              <a:rPr lang="es-ES" sz="2000" dirty="0" smtClean="0"/>
              <a:t>Los </a:t>
            </a:r>
            <a:r>
              <a:rPr lang="es-ES" sz="2000" dirty="0"/>
              <a:t>enunciados están </a:t>
            </a:r>
            <a:r>
              <a:rPr lang="es-ES" sz="2000" b="1" dirty="0"/>
              <a:t>relacionados entre sí.</a:t>
            </a:r>
          </a:p>
        </p:txBody>
      </p:sp>
    </p:spTree>
    <p:extLst>
      <p:ext uri="{BB962C8B-B14F-4D97-AF65-F5344CB8AC3E}">
        <p14:creationId xmlns:p14="http://schemas.microsoft.com/office/powerpoint/2010/main" val="261463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052736"/>
            <a:ext cx="8136904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b="1" dirty="0">
                <a:solidFill>
                  <a:srgbClr val="C00000"/>
                </a:solidFill>
              </a:rPr>
              <a:t>Tipos de </a:t>
            </a:r>
            <a:r>
              <a:rPr lang="es-ES" b="1" dirty="0" smtClean="0">
                <a:solidFill>
                  <a:srgbClr val="C00000"/>
                </a:solidFill>
              </a:rPr>
              <a:t>textos</a:t>
            </a:r>
          </a:p>
          <a:p>
            <a:pPr marL="0" indent="0" algn="just">
              <a:buNone/>
            </a:pPr>
            <a:endParaRPr lang="es-ES" sz="1000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s-ES" sz="2000" dirty="0"/>
              <a:t>Suelen distinguirse cinco tipos de textos diferentes: narrativos,</a:t>
            </a:r>
          </a:p>
          <a:p>
            <a:pPr marL="0" indent="0" algn="just">
              <a:buNone/>
            </a:pPr>
            <a:r>
              <a:rPr lang="es-ES" sz="2000" dirty="0"/>
              <a:t>descriptivos, dialogados, expositivos y argumentativos</a:t>
            </a:r>
            <a:r>
              <a:rPr lang="es-ES" sz="2000" dirty="0" smtClean="0"/>
              <a:t>.</a:t>
            </a:r>
          </a:p>
          <a:p>
            <a:pPr marL="0" indent="0" algn="just">
              <a:buNone/>
            </a:pPr>
            <a:endParaRPr lang="es-ES" sz="1000" dirty="0"/>
          </a:p>
          <a:p>
            <a:pPr marL="355600" indent="-273050" algn="just"/>
            <a:r>
              <a:rPr lang="es-ES" sz="2000" dirty="0" smtClean="0"/>
              <a:t>En </a:t>
            </a:r>
            <a:r>
              <a:rPr lang="es-ES" sz="2000" dirty="0"/>
              <a:t>un texto</a:t>
            </a:r>
            <a:r>
              <a:rPr lang="es-ES" sz="2000" b="1" dirty="0"/>
              <a:t> narrativo </a:t>
            </a:r>
            <a:r>
              <a:rPr lang="es-ES" sz="2000" dirty="0"/>
              <a:t>se cuenta una historia real o ficticia</a:t>
            </a:r>
            <a:r>
              <a:rPr lang="es-ES" sz="2000" dirty="0" smtClean="0"/>
              <a:t>.</a:t>
            </a:r>
          </a:p>
          <a:p>
            <a:pPr marL="355600" indent="-273050" algn="just"/>
            <a:endParaRPr lang="es-ES" sz="800" dirty="0"/>
          </a:p>
          <a:p>
            <a:pPr marL="355600" indent="-273050" algn="just"/>
            <a:r>
              <a:rPr lang="es-ES" sz="2000" dirty="0" smtClean="0"/>
              <a:t>En </a:t>
            </a:r>
            <a:r>
              <a:rPr lang="es-ES" sz="2000" dirty="0"/>
              <a:t>un texto </a:t>
            </a:r>
            <a:r>
              <a:rPr lang="es-ES" sz="2000" b="1" dirty="0"/>
              <a:t>descriptivo</a:t>
            </a:r>
            <a:r>
              <a:rPr lang="es-ES" sz="2000" dirty="0"/>
              <a:t> se muestran los rasgos que </a:t>
            </a:r>
            <a:r>
              <a:rPr lang="es-ES" sz="2000" dirty="0" smtClean="0"/>
              <a:t>caracterizan a </a:t>
            </a:r>
            <a:r>
              <a:rPr lang="es-ES" sz="2000" dirty="0"/>
              <a:t>seres, objetos, lugares</a:t>
            </a:r>
            <a:r>
              <a:rPr lang="es-ES" sz="2000" dirty="0" smtClean="0"/>
              <a:t>…</a:t>
            </a:r>
          </a:p>
          <a:p>
            <a:pPr marL="355600" indent="-273050" algn="just"/>
            <a:endParaRPr lang="es-ES" sz="800" dirty="0"/>
          </a:p>
          <a:p>
            <a:pPr marL="355600" indent="-273050" algn="just"/>
            <a:r>
              <a:rPr lang="es-ES" sz="2000" dirty="0" smtClean="0"/>
              <a:t>En </a:t>
            </a:r>
            <a:r>
              <a:rPr lang="es-ES" sz="2000" dirty="0"/>
              <a:t>un texto </a:t>
            </a:r>
            <a:r>
              <a:rPr lang="es-ES" sz="2000" b="1" dirty="0"/>
              <a:t>dialogado</a:t>
            </a:r>
            <a:r>
              <a:rPr lang="es-ES" sz="2000" dirty="0"/>
              <a:t> se intercambia información entre varios interlocutores</a:t>
            </a:r>
            <a:r>
              <a:rPr lang="es-ES" sz="2000" dirty="0" smtClean="0"/>
              <a:t>.</a:t>
            </a:r>
          </a:p>
          <a:p>
            <a:pPr marL="355600" indent="-273050" algn="just"/>
            <a:endParaRPr lang="es-ES" sz="800" dirty="0"/>
          </a:p>
          <a:p>
            <a:pPr marL="355600" indent="-273050" algn="just"/>
            <a:r>
              <a:rPr lang="es-ES" sz="2000" dirty="0" smtClean="0"/>
              <a:t>En </a:t>
            </a:r>
            <a:r>
              <a:rPr lang="es-ES" sz="2000" dirty="0"/>
              <a:t>un texto </a:t>
            </a:r>
            <a:r>
              <a:rPr lang="es-ES" sz="2000" b="1" dirty="0"/>
              <a:t>expositivo</a:t>
            </a:r>
            <a:r>
              <a:rPr lang="es-ES" sz="2000" dirty="0"/>
              <a:t> se explican hechos, conceptos o fenómenos</a:t>
            </a:r>
            <a:r>
              <a:rPr lang="es-ES" sz="2000" dirty="0" smtClean="0"/>
              <a:t>.</a:t>
            </a:r>
          </a:p>
          <a:p>
            <a:pPr marL="355600" indent="-273050" algn="just"/>
            <a:endParaRPr lang="es-ES" sz="800" dirty="0"/>
          </a:p>
          <a:p>
            <a:pPr marL="355600" indent="-273050" algn="just"/>
            <a:r>
              <a:rPr lang="es-ES" sz="2000" dirty="0" smtClean="0"/>
              <a:t>En </a:t>
            </a:r>
            <a:r>
              <a:rPr lang="es-ES" sz="2000" dirty="0"/>
              <a:t>un texto </a:t>
            </a:r>
            <a:r>
              <a:rPr lang="es-ES" sz="2000" b="1" dirty="0"/>
              <a:t>argumentativo</a:t>
            </a:r>
            <a:r>
              <a:rPr lang="es-ES" sz="2000" dirty="0"/>
              <a:t> se defiende una opinión de forma razonada.</a:t>
            </a:r>
          </a:p>
        </p:txBody>
      </p:sp>
    </p:spTree>
    <p:extLst>
      <p:ext uri="{BB962C8B-B14F-4D97-AF65-F5344CB8AC3E}">
        <p14:creationId xmlns:p14="http://schemas.microsoft.com/office/powerpoint/2010/main" val="145280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0232" y="836712"/>
            <a:ext cx="7920880" cy="708688"/>
          </a:xfrm>
        </p:spPr>
        <p:txBody>
          <a:bodyPr>
            <a:normAutofit fontScale="90000"/>
          </a:bodyPr>
          <a:lstStyle/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ORTOGRAFÍA: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3200" dirty="0" smtClean="0">
                <a:solidFill>
                  <a:srgbClr val="C00000"/>
                </a:solidFill>
              </a:rPr>
              <a:t>Los signos ortográficos</a:t>
            </a:r>
            <a:endParaRPr lang="es-E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8136904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dirty="0"/>
              <a:t>Recuerda el uso de estos signos de puntuación</a:t>
            </a:r>
            <a:r>
              <a:rPr lang="es-ES" sz="2000" dirty="0" smtClean="0"/>
              <a:t>:</a:t>
            </a:r>
          </a:p>
          <a:p>
            <a:pPr marL="0" indent="0">
              <a:buNone/>
            </a:pPr>
            <a:endParaRPr lang="es-ES" sz="1000" dirty="0"/>
          </a:p>
          <a:p>
            <a:r>
              <a:rPr lang="es-ES" sz="2000" b="1" dirty="0" smtClean="0"/>
              <a:t>La </a:t>
            </a:r>
            <a:r>
              <a:rPr lang="es-ES" sz="2000" b="1" dirty="0"/>
              <a:t>raya </a:t>
            </a:r>
            <a:r>
              <a:rPr lang="es-ES" sz="2000" b="1" dirty="0">
                <a:solidFill>
                  <a:srgbClr val="FF0000"/>
                </a:solidFill>
              </a:rPr>
              <a:t>–</a:t>
            </a:r>
            <a:r>
              <a:rPr lang="es-ES" sz="2000" dirty="0"/>
              <a:t> . Se utiliza para introducir las palabras </a:t>
            </a:r>
            <a:r>
              <a:rPr lang="es-ES" sz="2000" dirty="0" smtClean="0"/>
              <a:t>que  dicen </a:t>
            </a:r>
            <a:r>
              <a:rPr lang="es-ES" sz="2000" dirty="0"/>
              <a:t>los personajes en un diálogo. </a:t>
            </a:r>
            <a:r>
              <a:rPr lang="es-ES" sz="2000" dirty="0">
                <a:solidFill>
                  <a:srgbClr val="0070C0"/>
                </a:solidFill>
              </a:rPr>
              <a:t>Por ejemplo</a:t>
            </a:r>
            <a:r>
              <a:rPr lang="es-ES" sz="2000" dirty="0" smtClean="0">
                <a:solidFill>
                  <a:srgbClr val="0070C0"/>
                </a:solidFill>
              </a:rPr>
              <a:t>: –</a:t>
            </a:r>
            <a:r>
              <a:rPr lang="es-ES" sz="2000" i="1" dirty="0">
                <a:solidFill>
                  <a:srgbClr val="0070C0"/>
                </a:solidFill>
              </a:rPr>
              <a:t>Mañana iremos al teatro</a:t>
            </a:r>
            <a:r>
              <a:rPr lang="es-ES" sz="2000" i="1" dirty="0" smtClean="0"/>
              <a:t>.</a:t>
            </a:r>
          </a:p>
          <a:p>
            <a:endParaRPr lang="es-ES" sz="800" i="1" dirty="0"/>
          </a:p>
          <a:p>
            <a:r>
              <a:rPr lang="es-ES" sz="2000" b="1" dirty="0" smtClean="0"/>
              <a:t>Las </a:t>
            </a:r>
            <a:r>
              <a:rPr lang="es-ES" sz="2000" b="1" dirty="0"/>
              <a:t>comillas </a:t>
            </a:r>
            <a:r>
              <a:rPr lang="es-ES" sz="2000" b="1" dirty="0">
                <a:solidFill>
                  <a:srgbClr val="FF0000"/>
                </a:solidFill>
              </a:rPr>
              <a:t>« » </a:t>
            </a:r>
            <a:r>
              <a:rPr lang="es-ES" sz="2000" dirty="0"/>
              <a:t>. Se utilizan para reproducir </a:t>
            </a:r>
            <a:r>
              <a:rPr lang="es-ES" sz="2000" dirty="0" smtClean="0"/>
              <a:t>exactamente  las </a:t>
            </a:r>
            <a:r>
              <a:rPr lang="es-ES" sz="2000" dirty="0"/>
              <a:t>palabras que dice alguien</a:t>
            </a:r>
            <a:r>
              <a:rPr lang="es-ES" sz="2000" dirty="0">
                <a:solidFill>
                  <a:srgbClr val="0070C0"/>
                </a:solidFill>
              </a:rPr>
              <a:t>. Por ejemplo: </a:t>
            </a:r>
            <a:r>
              <a:rPr lang="es-ES" sz="2000" i="1" dirty="0">
                <a:solidFill>
                  <a:srgbClr val="0070C0"/>
                </a:solidFill>
              </a:rPr>
              <a:t>El crítico </a:t>
            </a:r>
            <a:r>
              <a:rPr lang="es-ES" sz="2000" i="1" dirty="0" smtClean="0">
                <a:solidFill>
                  <a:srgbClr val="0070C0"/>
                </a:solidFill>
              </a:rPr>
              <a:t>Diego Díaz </a:t>
            </a:r>
            <a:r>
              <a:rPr lang="es-ES" sz="2000" i="1" dirty="0">
                <a:solidFill>
                  <a:srgbClr val="0070C0"/>
                </a:solidFill>
              </a:rPr>
              <a:t>ha dicho: «Una obra imprescindible</a:t>
            </a:r>
            <a:r>
              <a:rPr lang="es-ES" sz="2000" i="1" dirty="0" smtClean="0">
                <a:solidFill>
                  <a:srgbClr val="0070C0"/>
                </a:solidFill>
              </a:rPr>
              <a:t>»</a:t>
            </a:r>
            <a:r>
              <a:rPr lang="es-ES" sz="2000" i="1" dirty="0" smtClean="0"/>
              <a:t>.</a:t>
            </a:r>
          </a:p>
          <a:p>
            <a:endParaRPr lang="es-ES" sz="800" i="1" dirty="0"/>
          </a:p>
          <a:p>
            <a:r>
              <a:rPr lang="es-ES" sz="2000" b="1" dirty="0" smtClean="0"/>
              <a:t>Los </a:t>
            </a:r>
            <a:r>
              <a:rPr lang="es-ES" sz="2000" b="1" dirty="0"/>
              <a:t>paréntesis </a:t>
            </a:r>
            <a:r>
              <a:rPr lang="es-ES" sz="2000" b="1" dirty="0">
                <a:solidFill>
                  <a:srgbClr val="FF0000"/>
                </a:solidFill>
              </a:rPr>
              <a:t>( ) </a:t>
            </a:r>
            <a:r>
              <a:rPr lang="es-ES" sz="2000" dirty="0"/>
              <a:t>. Se utilizan para intercalar en una </a:t>
            </a:r>
            <a:r>
              <a:rPr lang="es-ES" sz="2000" dirty="0" smtClean="0"/>
              <a:t>oración datos </a:t>
            </a:r>
            <a:r>
              <a:rPr lang="es-ES" sz="2000" dirty="0"/>
              <a:t>aclaratorios como fechas, lugares, </a:t>
            </a:r>
            <a:r>
              <a:rPr lang="es-ES" sz="2000" dirty="0" smtClean="0"/>
              <a:t>explicación de </a:t>
            </a:r>
            <a:r>
              <a:rPr lang="es-ES" sz="2000" dirty="0"/>
              <a:t>siglas… </a:t>
            </a:r>
            <a:r>
              <a:rPr lang="es-ES" sz="2000" dirty="0">
                <a:solidFill>
                  <a:srgbClr val="0070C0"/>
                </a:solidFill>
              </a:rPr>
              <a:t>Por ejemplo: </a:t>
            </a:r>
            <a:r>
              <a:rPr lang="es-ES" sz="2000" i="1" dirty="0">
                <a:solidFill>
                  <a:srgbClr val="0070C0"/>
                </a:solidFill>
              </a:rPr>
              <a:t>Dante nació en Florencia (Italia).</a:t>
            </a:r>
          </a:p>
        </p:txBody>
      </p:sp>
    </p:spTree>
    <p:extLst>
      <p:ext uri="{BB962C8B-B14F-4D97-AF65-F5344CB8AC3E}">
        <p14:creationId xmlns:p14="http://schemas.microsoft.com/office/powerpoint/2010/main" val="241055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64096"/>
          </a:xfrm>
        </p:spPr>
        <p:txBody>
          <a:bodyPr>
            <a:normAutofit/>
          </a:bodyPr>
          <a:lstStyle/>
          <a:p>
            <a: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VOCABULARIO:    </a:t>
            </a:r>
            <a:r>
              <a:rPr lang="es-ES" sz="3200" dirty="0">
                <a:solidFill>
                  <a:srgbClr val="C00000"/>
                </a:solidFill>
              </a:rPr>
              <a:t>Coloquialismos y vulgarismos</a:t>
            </a:r>
            <a:endParaRPr lang="es-E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280920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000" dirty="0"/>
              <a:t>Generalmente, solemos expresarnos de forma espontánea. </a:t>
            </a:r>
            <a:r>
              <a:rPr lang="es-ES" sz="2000" dirty="0" smtClean="0"/>
              <a:t>A  veces</a:t>
            </a:r>
            <a:r>
              <a:rPr lang="es-ES" sz="2000" dirty="0"/>
              <a:t>, utilizamos determinadas palabras y expresiones </a:t>
            </a:r>
            <a:r>
              <a:rPr lang="es-ES" sz="2000" dirty="0" smtClean="0"/>
              <a:t>solo ante </a:t>
            </a:r>
            <a:r>
              <a:rPr lang="es-ES" sz="2000" dirty="0"/>
              <a:t>personas de confianza. Esos términos se </a:t>
            </a:r>
            <a:r>
              <a:rPr lang="es-ES" sz="2000" dirty="0" smtClean="0"/>
              <a:t>denominan </a:t>
            </a:r>
            <a:r>
              <a:rPr lang="es-ES" sz="2000" b="1" dirty="0" smtClean="0"/>
              <a:t>coloquialismos</a:t>
            </a:r>
            <a:r>
              <a:rPr lang="es-ES" sz="2000" dirty="0"/>
              <a:t>. </a:t>
            </a:r>
            <a:r>
              <a:rPr lang="es-ES" sz="2000" dirty="0">
                <a:solidFill>
                  <a:srgbClr val="0070C0"/>
                </a:solidFill>
              </a:rPr>
              <a:t>Por ejemplo: </a:t>
            </a:r>
            <a:r>
              <a:rPr lang="es-ES" sz="2000" i="1" dirty="0">
                <a:solidFill>
                  <a:srgbClr val="0070C0"/>
                </a:solidFill>
              </a:rPr>
              <a:t>La función ha estado guay.</a:t>
            </a:r>
            <a:r>
              <a:rPr lang="es-ES" sz="2000" i="1" dirty="0"/>
              <a:t> </a:t>
            </a:r>
            <a:r>
              <a:rPr lang="es-ES" sz="2000" dirty="0" smtClean="0"/>
              <a:t>Los coloquialismos </a:t>
            </a:r>
            <a:r>
              <a:rPr lang="es-ES" sz="2000" dirty="0"/>
              <a:t>no deben usarse en situaciones formales</a:t>
            </a:r>
            <a:r>
              <a:rPr lang="es-ES" sz="2000" dirty="0" smtClean="0"/>
              <a:t>.</a:t>
            </a:r>
          </a:p>
          <a:p>
            <a:pPr marL="0" indent="0">
              <a:buNone/>
            </a:pPr>
            <a:endParaRPr lang="es-ES" sz="800" dirty="0"/>
          </a:p>
          <a:p>
            <a:pPr marL="0" indent="0">
              <a:buNone/>
            </a:pPr>
            <a:r>
              <a:rPr lang="es-ES" sz="2000" dirty="0"/>
              <a:t>No hay que confundir los coloquialismos con los vulgarismos</a:t>
            </a:r>
            <a:r>
              <a:rPr lang="es-ES" sz="2000" dirty="0" smtClean="0"/>
              <a:t>.</a:t>
            </a:r>
          </a:p>
          <a:p>
            <a:pPr marL="0" indent="0">
              <a:buNone/>
            </a:pPr>
            <a:endParaRPr lang="es-ES" sz="800" dirty="0"/>
          </a:p>
          <a:p>
            <a:pPr marL="0" indent="0">
              <a:buNone/>
            </a:pPr>
            <a:r>
              <a:rPr lang="es-ES" sz="2000" dirty="0"/>
              <a:t>Los</a:t>
            </a:r>
            <a:r>
              <a:rPr lang="es-ES" sz="2000" b="1" dirty="0"/>
              <a:t> vulgarismos </a:t>
            </a:r>
            <a:r>
              <a:rPr lang="es-ES" sz="2000" dirty="0"/>
              <a:t>son palabras o expresiones que no </a:t>
            </a:r>
            <a:r>
              <a:rPr lang="es-ES" sz="2000" dirty="0" smtClean="0"/>
              <a:t>deben utilizarse </a:t>
            </a:r>
            <a:r>
              <a:rPr lang="es-ES" sz="2000" dirty="0"/>
              <a:t>nunca porque son incorrectas. </a:t>
            </a:r>
            <a:r>
              <a:rPr lang="es-ES" sz="2000" dirty="0">
                <a:solidFill>
                  <a:srgbClr val="0070C0"/>
                </a:solidFill>
              </a:rPr>
              <a:t>Por ejemplo, </a:t>
            </a:r>
            <a:r>
              <a:rPr lang="es-ES" sz="2000" i="1" dirty="0" err="1" smtClean="0">
                <a:solidFill>
                  <a:srgbClr val="0070C0"/>
                </a:solidFill>
              </a:rPr>
              <a:t>cocreta</a:t>
            </a:r>
            <a:r>
              <a:rPr lang="es-ES" sz="2000" i="1" dirty="0" smtClean="0">
                <a:solidFill>
                  <a:srgbClr val="0070C0"/>
                </a:solidFill>
              </a:rPr>
              <a:t> (</a:t>
            </a:r>
            <a:r>
              <a:rPr lang="es-ES" sz="2000" dirty="0">
                <a:solidFill>
                  <a:srgbClr val="0070C0"/>
                </a:solidFill>
              </a:rPr>
              <a:t>por </a:t>
            </a:r>
            <a:r>
              <a:rPr lang="es-ES" sz="2000" i="1" dirty="0">
                <a:solidFill>
                  <a:srgbClr val="0070C0"/>
                </a:solidFill>
              </a:rPr>
              <a:t>croqueta</a:t>
            </a:r>
            <a:r>
              <a:rPr lang="es-ES" sz="2000" i="1" dirty="0"/>
              <a:t>)</a:t>
            </a:r>
            <a:r>
              <a:rPr lang="es-ES" sz="2000" dirty="0"/>
              <a:t>. También son propios del lenguaje vulgar </a:t>
            </a:r>
            <a:r>
              <a:rPr lang="es-ES" sz="2000" dirty="0" smtClean="0"/>
              <a:t>algunos errores </a:t>
            </a:r>
            <a:r>
              <a:rPr lang="es-ES" sz="2000" dirty="0"/>
              <a:t>como utilizar el artículo delante del nombre </a:t>
            </a:r>
            <a:r>
              <a:rPr lang="es-ES" sz="2000" dirty="0" smtClean="0"/>
              <a:t>propio.  Por </a:t>
            </a:r>
            <a:r>
              <a:rPr lang="es-ES" sz="2000" dirty="0"/>
              <a:t>ejemplo: </a:t>
            </a:r>
            <a:r>
              <a:rPr lang="es-ES" sz="2000" i="1" dirty="0">
                <a:solidFill>
                  <a:srgbClr val="0070C0"/>
                </a:solidFill>
              </a:rPr>
              <a:t>Se lo dije a la Paula (</a:t>
            </a:r>
            <a:r>
              <a:rPr lang="es-ES" sz="2000" dirty="0">
                <a:solidFill>
                  <a:srgbClr val="0070C0"/>
                </a:solidFill>
              </a:rPr>
              <a:t>por </a:t>
            </a:r>
            <a:r>
              <a:rPr lang="es-ES" sz="2000" i="1" dirty="0">
                <a:solidFill>
                  <a:srgbClr val="0070C0"/>
                </a:solidFill>
              </a:rPr>
              <a:t>Se lo dije a Paula)</a:t>
            </a:r>
            <a:r>
              <a:rPr lang="es-ES" sz="2000" dirty="0">
                <a:solidFill>
                  <a:srgbClr val="0070C0"/>
                </a:solidFill>
              </a:rPr>
              <a:t>.</a:t>
            </a:r>
            <a:endParaRPr lang="es-ES" sz="2000" b="1" i="1" dirty="0" smtClean="0">
              <a:solidFill>
                <a:srgbClr val="0070C0"/>
              </a:solidFill>
            </a:endParaRPr>
          </a:p>
          <a:p>
            <a:endParaRPr lang="es-ES" sz="20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58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76872"/>
            <a:ext cx="8251181" cy="3096344"/>
          </a:xfrm>
        </p:spPr>
        <p:txBody>
          <a:bodyPr>
            <a:normAutofit/>
          </a:bodyPr>
          <a:lstStyle/>
          <a:p>
            <a:r>
              <a:rPr lang="es-ES" sz="2000" dirty="0"/>
              <a:t>El cómic cuenta una historia en una serie de viñetas. Las viñetas contienen dibujos</a:t>
            </a:r>
            <a:r>
              <a:rPr lang="es-ES" sz="2000" dirty="0" smtClean="0"/>
              <a:t>, bocadillos </a:t>
            </a:r>
            <a:r>
              <a:rPr lang="es-ES" sz="2000" dirty="0"/>
              <a:t>con las palabras de los personajes y, en ocasiones, una línea </a:t>
            </a:r>
            <a:r>
              <a:rPr lang="es-ES" sz="2000" dirty="0" smtClean="0"/>
              <a:t>narrativa que </a:t>
            </a:r>
            <a:r>
              <a:rPr lang="es-ES" sz="2000" dirty="0"/>
              <a:t>completa la historia.</a:t>
            </a:r>
          </a:p>
          <a:p>
            <a:r>
              <a:rPr lang="es-ES" sz="2000" dirty="0"/>
              <a:t>También es frecuente que en los cómics se utilicen onomatopeyas y </a:t>
            </a:r>
            <a:r>
              <a:rPr lang="es-ES" sz="2000" dirty="0" smtClean="0"/>
              <a:t>recursos gráficos para </a:t>
            </a:r>
            <a:r>
              <a:rPr lang="es-ES" sz="2000" dirty="0"/>
              <a:t>representar movimientos</a:t>
            </a:r>
            <a:r>
              <a:rPr lang="es-ES" sz="2000" dirty="0" smtClean="0"/>
              <a:t>.</a:t>
            </a:r>
            <a:endParaRPr lang="es-ES" sz="20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78781" y="836712"/>
            <a:ext cx="8229600" cy="50632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b="1" dirty="0" smtClean="0"/>
              <a:t>Escritura:  </a:t>
            </a:r>
            <a:r>
              <a:rPr lang="es-ES" sz="4000" b="1" dirty="0" smtClean="0">
                <a:solidFill>
                  <a:srgbClr val="C00000"/>
                </a:solidFill>
              </a:rPr>
              <a:t>el cómic</a:t>
            </a:r>
            <a:endParaRPr lang="es-ES" sz="36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ahoraque.org/wp-content/uploads/2012/03/ClickHandler.ashx22222-1024x29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09120"/>
            <a:ext cx="7056784" cy="2053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.bp.blogspot.com/-jUxcx0UwnTE/UHXlvrR5cTI/AAAAAAAAAVM/UOcsMmEfWTY/s1600/Indicaciones+comi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774678"/>
            <a:ext cx="2110417" cy="162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45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3392</TotalTime>
  <Words>1227</Words>
  <Application>Microsoft Office PowerPoint</Application>
  <PresentationFormat>Presentación en pantalla (4:3)</PresentationFormat>
  <Paragraphs>118</Paragraphs>
  <Slides>13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Flujo</vt:lpstr>
      <vt:lpstr>TEMA 15 :   </vt:lpstr>
      <vt:lpstr>TEXTO:  El gran Dante</vt:lpstr>
      <vt:lpstr>Presentación de PowerPoint</vt:lpstr>
      <vt:lpstr>GRAMÁTICA:    El texto</vt:lpstr>
      <vt:lpstr>Presentación de PowerPoint</vt:lpstr>
      <vt:lpstr>Presentación de PowerPoint</vt:lpstr>
      <vt:lpstr>ORTOGRAFÍA:  Los signos ortográficos</vt:lpstr>
      <vt:lpstr>VOCABULARIO:    Coloquialismos y vulgarismos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1 :</dc:title>
  <dc:creator>Deli</dc:creator>
  <cp:lastModifiedBy>Deli</cp:lastModifiedBy>
  <cp:revision>248</cp:revision>
  <dcterms:created xsi:type="dcterms:W3CDTF">2013-08-08T18:48:54Z</dcterms:created>
  <dcterms:modified xsi:type="dcterms:W3CDTF">2014-05-10T14:43:49Z</dcterms:modified>
</cp:coreProperties>
</file>