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6" r:id="rId7"/>
    <p:sldId id="260" r:id="rId8"/>
    <p:sldId id="264" r:id="rId9"/>
    <p:sldId id="265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64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080-C5AD-D943-B494-DA520954536E}" type="datetimeFigureOut">
              <a:rPr lang="es-ES" smtClean="0"/>
              <a:t>18/1/16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E9CA-4209-5D4E-B98F-AE67F2A9B35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89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080-C5AD-D943-B494-DA520954536E}" type="datetimeFigureOut">
              <a:rPr lang="es-ES" smtClean="0"/>
              <a:t>18/1/16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E9CA-4209-5D4E-B98F-AE67F2A9B35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33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080-C5AD-D943-B494-DA520954536E}" type="datetimeFigureOut">
              <a:rPr lang="es-ES" smtClean="0"/>
              <a:t>18/1/16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E9CA-4209-5D4E-B98F-AE67F2A9B35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32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080-C5AD-D943-B494-DA520954536E}" type="datetimeFigureOut">
              <a:rPr lang="es-ES" smtClean="0"/>
              <a:t>18/1/16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E9CA-4209-5D4E-B98F-AE67F2A9B35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73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080-C5AD-D943-B494-DA520954536E}" type="datetimeFigureOut">
              <a:rPr lang="es-ES" smtClean="0"/>
              <a:t>18/1/16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E9CA-4209-5D4E-B98F-AE67F2A9B35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73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080-C5AD-D943-B494-DA520954536E}" type="datetimeFigureOut">
              <a:rPr lang="es-ES" smtClean="0"/>
              <a:t>18/1/16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E9CA-4209-5D4E-B98F-AE67F2A9B35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90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080-C5AD-D943-B494-DA520954536E}" type="datetimeFigureOut">
              <a:rPr lang="es-ES" smtClean="0"/>
              <a:t>18/1/16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E9CA-4209-5D4E-B98F-AE67F2A9B35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42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080-C5AD-D943-B494-DA520954536E}" type="datetimeFigureOut">
              <a:rPr lang="es-ES" smtClean="0"/>
              <a:t>18/1/16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E9CA-4209-5D4E-B98F-AE67F2A9B35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17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080-C5AD-D943-B494-DA520954536E}" type="datetimeFigureOut">
              <a:rPr lang="es-ES" smtClean="0"/>
              <a:t>18/1/16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E9CA-4209-5D4E-B98F-AE67F2A9B35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59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080-C5AD-D943-B494-DA520954536E}" type="datetimeFigureOut">
              <a:rPr lang="es-ES" smtClean="0"/>
              <a:t>18/1/16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E9CA-4209-5D4E-B98F-AE67F2A9B35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89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080-C5AD-D943-B494-DA520954536E}" type="datetimeFigureOut">
              <a:rPr lang="es-ES" smtClean="0"/>
              <a:t>18/1/16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E9CA-4209-5D4E-B98F-AE67F2A9B35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34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F1080-C5AD-D943-B494-DA520954536E}" type="datetimeFigureOut">
              <a:rPr lang="es-ES" smtClean="0"/>
              <a:t>18/1/16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EE9CA-4209-5D4E-B98F-AE67F2A9B35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11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primaria.librosvivos.net/archivosCMS/3/3/16/usuarios/103294/9/len3_u11_actb/frame_prim.swf" TargetMode="External"/><Relationship Id="rId5" Type="http://schemas.openxmlformats.org/officeDocument/2006/relationships/image" Target="../media/image7.png"/><Relationship Id="rId6" Type="http://schemas.openxmlformats.org/officeDocument/2006/relationships/hyperlink" Target="http://cplosangeles.juntaextremadura.net/web/edilim/tercer_ciclo/lengua/conjugacion_irregular/verbo_haber/verbo_haber.html" TargetMode="External"/><Relationship Id="rId7" Type="http://schemas.openxmlformats.org/officeDocument/2006/relationships/image" Target="../media/image8.png"/><Relationship Id="rId8" Type="http://schemas.openxmlformats.org/officeDocument/2006/relationships/hyperlink" Target="http://cplosangeles.juntaextremadura.net/web/edilim/tercer_ciclo/lengua/conjugacion_irregular/verbo_ser/verbo_ser.html" TargetMode="External"/><Relationship Id="rId9" Type="http://schemas.openxmlformats.org/officeDocument/2006/relationships/image" Target="../media/image9.png"/><Relationship Id="rId10" Type="http://schemas.openxmlformats.org/officeDocument/2006/relationships/hyperlink" Target="http://cplosangeles.juntaextremadura.net/web/edilim/tercer_ciclo/lengua/el_verbo/clases_de_verbos/clases_de_verbos.html" TargetMode="External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imaria.librosvivos.net/archivosCMS/3/3/16/usuarios/103294/9/6EP_Len_cas_ud7_Clases_de_verbos/frame_prim.sw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www.primaria.librosvivos.net/archivosCMS/3/3/16/usuarios/103294/9/5EP_Len_cas_ud14_vozActivPasivVerb/frame_prim.swf" TargetMode="External"/><Relationship Id="rId5" Type="http://schemas.openxmlformats.org/officeDocument/2006/relationships/image" Target="../media/image13.png"/><Relationship Id="rId6" Type="http://schemas.openxmlformats.org/officeDocument/2006/relationships/hyperlink" Target="http://www.genmagic.net/lengua2/pasivas.html" TargetMode="External"/><Relationship Id="rId7" Type="http://schemas.openxmlformats.org/officeDocument/2006/relationships/image" Target="../media/image14.png"/><Relationship Id="rId8" Type="http://schemas.openxmlformats.org/officeDocument/2006/relationships/hyperlink" Target="http://educacion.practicopedia.lainformacion.com/lengua-y-literatura/como-pasar-una-frase-activa-a-voz-pasiva-16838" TargetMode="External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imaria.librosvivos.net/archivosCMS/3/3/16/usuarios/103294/9/4EP_Lengua_verbovozactiva_ud14/frame_prim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TEMA 5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 smtClean="0"/>
              <a:t>Genios de todos los tiempos</a:t>
            </a:r>
            <a:endParaRPr lang="es-ES" b="1" dirty="0"/>
          </a:p>
        </p:txBody>
      </p:sp>
      <p:pic>
        <p:nvPicPr>
          <p:cNvPr id="4" name="Imagen 3" descr="Captura de pantalla 2016-01-16 a las 12.23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92" y="183956"/>
            <a:ext cx="2956306" cy="2171037"/>
          </a:xfrm>
          <a:prstGeom prst="rect">
            <a:avLst/>
          </a:prstGeom>
        </p:spPr>
      </p:pic>
      <p:pic>
        <p:nvPicPr>
          <p:cNvPr id="5" name="Imagen 4" descr="Captura de pantalla 2016-01-16 a las 18.45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88" y="4848864"/>
            <a:ext cx="1607027" cy="1329269"/>
          </a:xfrm>
          <a:prstGeom prst="rect">
            <a:avLst/>
          </a:prstGeom>
        </p:spPr>
      </p:pic>
      <p:pic>
        <p:nvPicPr>
          <p:cNvPr id="7" name="Imagen 6" descr="Captura de pantalla 2016-01-16 a las 18.51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1" y="769660"/>
            <a:ext cx="1513844" cy="157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6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403977"/>
            <a:ext cx="8415279" cy="595474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3. LA  TILDE EN INTERROGATIVOS Y EXCLAMATIVOS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01900"/>
            <a:ext cx="8229600" cy="4525963"/>
          </a:xfrm>
        </p:spPr>
        <p:txBody>
          <a:bodyPr>
            <a:normAutofit/>
          </a:bodyPr>
          <a:lstStyle/>
          <a:p>
            <a:r>
              <a:rPr lang="es-ES" sz="2000" dirty="0" smtClean="0"/>
              <a:t>Las palabras interrogativas y exclamativas </a:t>
            </a:r>
            <a:r>
              <a:rPr lang="es-ES" sz="2000" i="1" dirty="0" smtClean="0">
                <a:solidFill>
                  <a:srgbClr val="800000"/>
                </a:solidFill>
              </a:rPr>
              <a:t>qué, quién, cuál, cuánto, cuándo, dónde y cómo </a:t>
            </a:r>
            <a:r>
              <a:rPr lang="es-ES" sz="2000" b="1" dirty="0" smtClean="0"/>
              <a:t>siempre llevan tilde</a:t>
            </a:r>
            <a:r>
              <a:rPr lang="es-ES" sz="2000" dirty="0" smtClean="0"/>
              <a:t>.</a:t>
            </a:r>
          </a:p>
          <a:p>
            <a:endParaRPr lang="es-ES" sz="2000" dirty="0" smtClean="0"/>
          </a:p>
          <a:p>
            <a:r>
              <a:rPr lang="es-ES" sz="2000" dirty="0" smtClean="0"/>
              <a:t>¡</a:t>
            </a:r>
            <a:r>
              <a:rPr lang="es-ES" sz="2000" dirty="0" smtClean="0">
                <a:solidFill>
                  <a:srgbClr val="3366FF"/>
                </a:solidFill>
              </a:rPr>
              <a:t>Qué </a:t>
            </a:r>
            <a:r>
              <a:rPr lang="es-ES" sz="2000" dirty="0" smtClean="0"/>
              <a:t>frío hace!      ¿</a:t>
            </a:r>
            <a:r>
              <a:rPr lang="es-ES" sz="2000" dirty="0" smtClean="0">
                <a:solidFill>
                  <a:srgbClr val="3366FF"/>
                </a:solidFill>
              </a:rPr>
              <a:t>Cuándo</a:t>
            </a:r>
            <a:r>
              <a:rPr lang="es-ES" sz="2000" dirty="0" smtClean="0"/>
              <a:t> vienen?      ¡</a:t>
            </a:r>
            <a:r>
              <a:rPr lang="es-ES" sz="2000" dirty="0" smtClean="0">
                <a:solidFill>
                  <a:srgbClr val="3366FF"/>
                </a:solidFill>
              </a:rPr>
              <a:t>Cómo</a:t>
            </a:r>
            <a:r>
              <a:rPr lang="es-ES" sz="2000" dirty="0" smtClean="0"/>
              <a:t> brilla!</a:t>
            </a:r>
          </a:p>
          <a:p>
            <a:endParaRPr lang="es-ES" sz="2000" dirty="0"/>
          </a:p>
          <a:p>
            <a:pPr marL="0" indent="0">
              <a:buNone/>
            </a:pPr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Interrogativas directas e indirectas</a:t>
            </a:r>
          </a:p>
          <a:p>
            <a:endParaRPr lang="es-ES" sz="800" dirty="0" smtClean="0"/>
          </a:p>
          <a:p>
            <a:r>
              <a:rPr lang="es-ES" sz="2000" dirty="0" smtClean="0"/>
              <a:t>Las oraciones interrogativas pueden ser directas e indirectas. En ambos casos, las palabras interrogativas siempre tienen tilde.</a:t>
            </a:r>
          </a:p>
          <a:p>
            <a:endParaRPr lang="es-ES" sz="2000" dirty="0" smtClean="0"/>
          </a:p>
          <a:p>
            <a:r>
              <a:rPr lang="es-ES" sz="2000" b="1" dirty="0" smtClean="0"/>
              <a:t>Directas: </a:t>
            </a:r>
            <a:r>
              <a:rPr lang="es-ES" sz="2000" dirty="0" smtClean="0"/>
              <a:t>llevan signos de interrogación. ¿</a:t>
            </a:r>
            <a:r>
              <a:rPr lang="es-ES" sz="2000" dirty="0" smtClean="0">
                <a:solidFill>
                  <a:srgbClr val="3366FF"/>
                </a:solidFill>
              </a:rPr>
              <a:t>Quién</a:t>
            </a:r>
            <a:r>
              <a:rPr lang="es-ES" sz="2000" dirty="0" smtClean="0"/>
              <a:t> es esa chica?</a:t>
            </a:r>
          </a:p>
          <a:p>
            <a:r>
              <a:rPr lang="es-ES" sz="2000" b="1" dirty="0" smtClean="0"/>
              <a:t>Indirectas: </a:t>
            </a:r>
            <a:r>
              <a:rPr lang="es-ES" sz="2000" dirty="0" smtClean="0"/>
              <a:t>no llevan signos de interrogación. No sé </a:t>
            </a:r>
            <a:r>
              <a:rPr lang="es-ES" sz="2000" dirty="0" smtClean="0">
                <a:solidFill>
                  <a:srgbClr val="3366FF"/>
                </a:solidFill>
              </a:rPr>
              <a:t>quién</a:t>
            </a:r>
            <a:r>
              <a:rPr lang="es-ES" sz="2000" dirty="0" smtClean="0"/>
              <a:t> es esa chica</a:t>
            </a:r>
          </a:p>
          <a:p>
            <a:endParaRPr lang="es-ES" sz="2000" dirty="0" smtClean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7080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7438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4. LA ESTROFA Y LA RIMA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82769"/>
            <a:ext cx="8229600" cy="505410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sz="2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POEMA</a:t>
            </a:r>
            <a:r>
              <a:rPr lang="es-ES" sz="2900" b="1" dirty="0" smtClean="0"/>
              <a:t>: </a:t>
            </a:r>
            <a:r>
              <a:rPr lang="es-ES" sz="2900" dirty="0" smtClean="0"/>
              <a:t>es toda composición poética que esté formada por versos.</a:t>
            </a:r>
          </a:p>
          <a:p>
            <a:pPr marL="0" indent="0">
              <a:buNone/>
            </a:pPr>
            <a:endParaRPr lang="es-ES" sz="2900" dirty="0" smtClean="0"/>
          </a:p>
          <a:p>
            <a:pPr marL="0" indent="0">
              <a:buNone/>
            </a:pPr>
            <a:r>
              <a:rPr lang="es-ES" sz="2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VERSO: </a:t>
            </a:r>
            <a:r>
              <a:rPr lang="es-ES" sz="2900" dirty="0" smtClean="0"/>
              <a:t>es cada línea de un poema</a:t>
            </a:r>
            <a:endParaRPr lang="es-ES" sz="2900" dirty="0"/>
          </a:p>
          <a:p>
            <a:pPr marL="0" indent="0">
              <a:buNone/>
            </a:pPr>
            <a:endParaRPr lang="es-ES" sz="2900" dirty="0" smtClean="0"/>
          </a:p>
          <a:p>
            <a:pPr marL="0" indent="0">
              <a:buNone/>
            </a:pPr>
            <a:r>
              <a:rPr lang="es-ES" sz="2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ESTROFA:  </a:t>
            </a:r>
            <a:r>
              <a:rPr lang="es-ES" sz="2900" dirty="0" smtClean="0"/>
              <a:t>es un conjunto de versos relacionados por la medida y la rima. </a:t>
            </a:r>
          </a:p>
          <a:p>
            <a:pPr marL="0" indent="0">
              <a:buNone/>
            </a:pPr>
            <a:endParaRPr lang="es-ES" sz="2900" dirty="0" smtClean="0"/>
          </a:p>
          <a:p>
            <a:pPr marL="0" indent="0">
              <a:buNone/>
            </a:pPr>
            <a:r>
              <a:rPr lang="es-ES" sz="2900" dirty="0" smtClean="0"/>
              <a:t>Los </a:t>
            </a:r>
            <a:r>
              <a:rPr lang="es-ES" sz="2900" dirty="0"/>
              <a:t>poemas o textos líricos están formados por versos que se agrupan en </a:t>
            </a:r>
            <a:r>
              <a:rPr lang="es-ES" sz="2900" b="1" dirty="0"/>
              <a:t>estrofas</a:t>
            </a:r>
            <a:r>
              <a:rPr lang="es-ES" sz="2900" dirty="0"/>
              <a:t>.</a:t>
            </a:r>
          </a:p>
          <a:p>
            <a:pPr marL="0" indent="0">
              <a:buNone/>
            </a:pPr>
            <a:endParaRPr lang="es-ES" sz="2900" dirty="0" smtClean="0"/>
          </a:p>
          <a:p>
            <a:pPr marL="0" indent="0">
              <a:buNone/>
            </a:pPr>
            <a:r>
              <a:rPr lang="es-ES" sz="2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RIMA: </a:t>
            </a:r>
            <a:r>
              <a:rPr lang="es-ES" sz="2900" dirty="0" smtClean="0"/>
              <a:t>es la semejanza de sonidos que se da  a partir de la vocal tónica de la última palabra de cada verso.</a:t>
            </a:r>
          </a:p>
          <a:p>
            <a:pPr marL="0" indent="0">
              <a:buNone/>
            </a:pPr>
            <a:endParaRPr lang="es-ES" sz="2900" dirty="0" smtClean="0"/>
          </a:p>
          <a:p>
            <a:pPr marL="0" indent="0">
              <a:buNone/>
            </a:pPr>
            <a:r>
              <a:rPr lang="es-ES" sz="2900" dirty="0" smtClean="0"/>
              <a:t>Dos versos </a:t>
            </a:r>
            <a:r>
              <a:rPr lang="es-ES" sz="2900" b="1" dirty="0" smtClean="0"/>
              <a:t>riman</a:t>
            </a:r>
            <a:r>
              <a:rPr lang="es-ES" sz="2900" dirty="0" smtClean="0"/>
              <a:t> cuando, a partir de la última vocal tónica, coinciden todos o algunos sonidos.</a:t>
            </a:r>
          </a:p>
          <a:p>
            <a:endParaRPr lang="es-ES" sz="2900" dirty="0" smtClean="0"/>
          </a:p>
          <a:p>
            <a:pPr marL="0" indent="0">
              <a:buNone/>
            </a:pPr>
            <a:r>
              <a:rPr lang="es-ES" sz="2900" dirty="0" smtClean="0"/>
              <a:t>La rima puede ser de dos tipos:</a:t>
            </a:r>
          </a:p>
          <a:p>
            <a:endParaRPr lang="es-ES" sz="2900" dirty="0" smtClean="0"/>
          </a:p>
          <a:p>
            <a:r>
              <a:rPr lang="es-ES" sz="2900" dirty="0" smtClean="0"/>
              <a:t>Rima </a:t>
            </a:r>
            <a:r>
              <a:rPr lang="es-ES" sz="2900" b="1" dirty="0" smtClean="0"/>
              <a:t>consonante</a:t>
            </a:r>
            <a:r>
              <a:rPr lang="es-ES" sz="2900" dirty="0" smtClean="0"/>
              <a:t>: coinciden las vocales y las consonantes, como en Ter</a:t>
            </a:r>
            <a:r>
              <a:rPr lang="es-ES" sz="2900" dirty="0" smtClean="0">
                <a:solidFill>
                  <a:srgbClr val="0000FF"/>
                </a:solidFill>
              </a:rPr>
              <a:t>esa</a:t>
            </a:r>
            <a:r>
              <a:rPr lang="es-ES" sz="2900" dirty="0" smtClean="0"/>
              <a:t> y frambu</a:t>
            </a:r>
            <a:r>
              <a:rPr lang="es-ES" sz="2900" dirty="0" smtClean="0">
                <a:solidFill>
                  <a:srgbClr val="0000FF"/>
                </a:solidFill>
              </a:rPr>
              <a:t>esa</a:t>
            </a:r>
            <a:r>
              <a:rPr lang="es-ES" sz="2900" dirty="0" smtClean="0"/>
              <a:t>.</a:t>
            </a:r>
          </a:p>
          <a:p>
            <a:r>
              <a:rPr lang="es-ES" sz="2900" dirty="0" smtClean="0"/>
              <a:t>Rima </a:t>
            </a:r>
            <a:r>
              <a:rPr lang="es-ES" sz="2900" b="1" dirty="0" smtClean="0"/>
              <a:t>asonante</a:t>
            </a:r>
            <a:r>
              <a:rPr lang="es-ES" sz="2900" dirty="0" smtClean="0"/>
              <a:t>: coinciden solamente las vocales, como en </a:t>
            </a:r>
            <a:r>
              <a:rPr lang="es-ES" sz="2900" dirty="0" smtClean="0">
                <a:solidFill>
                  <a:srgbClr val="0000FF"/>
                </a:solidFill>
              </a:rPr>
              <a:t>á</a:t>
            </a:r>
            <a:r>
              <a:rPr lang="es-ES" sz="2900" dirty="0" smtClean="0"/>
              <a:t>rb</a:t>
            </a:r>
            <a:r>
              <a:rPr lang="es-ES" sz="2900" dirty="0" smtClean="0">
                <a:solidFill>
                  <a:srgbClr val="0000FF"/>
                </a:solidFill>
              </a:rPr>
              <a:t>o</a:t>
            </a:r>
            <a:r>
              <a:rPr lang="es-ES" sz="2900" dirty="0" smtClean="0"/>
              <a:t>l y l</a:t>
            </a:r>
            <a:r>
              <a:rPr lang="es-ES" sz="2900" dirty="0" smtClean="0">
                <a:solidFill>
                  <a:srgbClr val="0000FF"/>
                </a:solidFill>
              </a:rPr>
              <a:t>a</a:t>
            </a:r>
            <a:r>
              <a:rPr lang="es-ES" sz="2900" dirty="0" smtClean="0"/>
              <a:t>z</a:t>
            </a:r>
            <a:r>
              <a:rPr lang="es-ES" sz="2900" dirty="0" smtClean="0">
                <a:solidFill>
                  <a:srgbClr val="0000FF"/>
                </a:solidFill>
              </a:rPr>
              <a:t>o</a:t>
            </a:r>
            <a:r>
              <a:rPr lang="es-ES" sz="2900" dirty="0" smtClean="0"/>
              <a:t>s.</a:t>
            </a:r>
          </a:p>
          <a:p>
            <a:pPr marL="0" indent="0">
              <a:buNone/>
            </a:pPr>
            <a:endParaRPr lang="es-ES" sz="2900" dirty="0" smtClean="0"/>
          </a:p>
          <a:p>
            <a:pPr marL="0" indent="0">
              <a:buNone/>
            </a:pPr>
            <a:r>
              <a:rPr lang="es-ES" sz="2900" dirty="0" smtClean="0"/>
              <a:t>En un poema puede haber un verso que no rime con ningún otro. En ese caso, se dice que es un </a:t>
            </a:r>
            <a:r>
              <a:rPr lang="es-ES" sz="2900" b="1" dirty="0" smtClean="0"/>
              <a:t>verso libre</a:t>
            </a:r>
            <a:r>
              <a:rPr lang="es-ES" sz="29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2459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6-01-16 a las 20.47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97" y="434501"/>
            <a:ext cx="3949224" cy="2924520"/>
          </a:xfrm>
          <a:prstGeom prst="rect">
            <a:avLst/>
          </a:prstGeom>
        </p:spPr>
      </p:pic>
      <p:pic>
        <p:nvPicPr>
          <p:cNvPr id="8" name="Imagen 7" descr="Captura de pantalla 2016-01-16 a las 20.49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25" y="3609694"/>
            <a:ext cx="3993100" cy="2980921"/>
          </a:xfrm>
          <a:prstGeom prst="rect">
            <a:avLst/>
          </a:prstGeom>
        </p:spPr>
      </p:pic>
      <p:pic>
        <p:nvPicPr>
          <p:cNvPr id="2" name="Imagen 1" descr="Captura de pantalla 2016-01-16 a las 20.49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2" y="3609694"/>
            <a:ext cx="3955988" cy="2980921"/>
          </a:xfrm>
          <a:prstGeom prst="rect">
            <a:avLst/>
          </a:prstGeom>
        </p:spPr>
      </p:pic>
      <p:pic>
        <p:nvPicPr>
          <p:cNvPr id="3" name="Imagen 2" descr="Captura de pantalla 2016-01-16 a las 20.56.5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2" y="385172"/>
            <a:ext cx="3955988" cy="2973849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4160540" y="1721289"/>
            <a:ext cx="676085" cy="38436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4160540" y="4764786"/>
            <a:ext cx="676085" cy="38436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86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05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1. SINÓNIMOS Y ANTÓNIMOS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00314"/>
            <a:ext cx="8229600" cy="4525963"/>
          </a:xfrm>
        </p:spPr>
        <p:txBody>
          <a:bodyPr>
            <a:normAutofit/>
          </a:bodyPr>
          <a:lstStyle/>
          <a:p>
            <a:r>
              <a:rPr lang="es-ES" sz="1800" dirty="0" smtClean="0"/>
              <a:t>Los</a:t>
            </a:r>
            <a:r>
              <a:rPr lang="es-ES" sz="1800" b="1" dirty="0" smtClean="0">
                <a:solidFill>
                  <a:srgbClr val="800000"/>
                </a:solidFill>
              </a:rPr>
              <a:t> sinónimos </a:t>
            </a:r>
            <a:r>
              <a:rPr lang="es-ES" sz="1800" dirty="0" smtClean="0"/>
              <a:t>son las palabras que tienen el mismo significado o significados muy parecidos: 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00FF"/>
                </a:solidFill>
              </a:rPr>
              <a:t>       </a:t>
            </a:r>
            <a:r>
              <a:rPr lang="es-ES" sz="1800" dirty="0" err="1" smtClean="0">
                <a:solidFill>
                  <a:srgbClr val="0000FF"/>
                </a:solidFill>
              </a:rPr>
              <a:t>Ej</a:t>
            </a:r>
            <a:r>
              <a:rPr lang="es-ES" sz="1800" dirty="0" smtClean="0">
                <a:solidFill>
                  <a:srgbClr val="0000FF"/>
                </a:solidFill>
              </a:rPr>
              <a:t>: sacapuntas / afilalápices.</a:t>
            </a:r>
          </a:p>
          <a:p>
            <a:pPr marL="0" indent="0">
              <a:buNone/>
            </a:pPr>
            <a:r>
              <a:rPr lang="es-ES" sz="1800" dirty="0" smtClean="0"/>
              <a:t>          </a:t>
            </a:r>
          </a:p>
          <a:p>
            <a:pPr marL="0" indent="0">
              <a:buNone/>
            </a:pPr>
            <a:endParaRPr lang="es-ES" sz="1800" dirty="0"/>
          </a:p>
          <a:p>
            <a:r>
              <a:rPr lang="es-ES" sz="1800" dirty="0" smtClean="0"/>
              <a:t>Los </a:t>
            </a:r>
            <a:r>
              <a:rPr lang="es-ES" sz="1800" b="1" dirty="0" smtClean="0">
                <a:solidFill>
                  <a:srgbClr val="800000"/>
                </a:solidFill>
              </a:rPr>
              <a:t>antónimos</a:t>
            </a:r>
            <a:r>
              <a:rPr lang="es-ES" sz="1800" dirty="0" smtClean="0"/>
              <a:t> son las palabras que tienen significados opuestos o contrarios: 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00FF"/>
                </a:solidFill>
              </a:rPr>
              <a:t>        </a:t>
            </a:r>
            <a:r>
              <a:rPr lang="es-ES" sz="1800" dirty="0" err="1" smtClean="0">
                <a:solidFill>
                  <a:srgbClr val="0000FF"/>
                </a:solidFill>
              </a:rPr>
              <a:t>Ej</a:t>
            </a:r>
            <a:r>
              <a:rPr lang="es-ES" sz="1800" dirty="0" smtClean="0">
                <a:solidFill>
                  <a:srgbClr val="0000FF"/>
                </a:solidFill>
              </a:rPr>
              <a:t>: abrir/cerrar.   </a:t>
            </a:r>
          </a:p>
          <a:p>
            <a:endParaRPr lang="es-ES" sz="1800" dirty="0" smtClean="0"/>
          </a:p>
          <a:p>
            <a:endParaRPr lang="es-ES" sz="1800" dirty="0"/>
          </a:p>
        </p:txBody>
      </p:sp>
      <p:pic>
        <p:nvPicPr>
          <p:cNvPr id="5" name="Imagen 4" descr="Captura de pantalla 2016-01-16 a las 13.10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50" y="1860305"/>
            <a:ext cx="1523448" cy="808045"/>
          </a:xfrm>
          <a:prstGeom prst="rect">
            <a:avLst/>
          </a:prstGeom>
        </p:spPr>
      </p:pic>
      <p:pic>
        <p:nvPicPr>
          <p:cNvPr id="6" name="Imagen 5" descr="Captura de pantalla 2016-01-16 a las 13.11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576" y="3407601"/>
            <a:ext cx="1532721" cy="85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8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879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</a:rPr>
              <a:t>2. TIPOS DE VERBOS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8163" indent="-179388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VERBOS REGULARES E IRREGULARES</a:t>
            </a:r>
          </a:p>
          <a:p>
            <a:pPr marL="538163" indent="-179388"/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8163" indent="-179388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VERBOS DEFECTIVOS</a:t>
            </a:r>
          </a:p>
          <a:p>
            <a:pPr marL="538163" indent="-179388"/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8163" indent="-179388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VERBOS AUXILIARES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79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3391" y="320693"/>
            <a:ext cx="8527527" cy="6426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Verbos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regulares e irregulares</a:t>
            </a:r>
          </a:p>
          <a:p>
            <a:endParaRPr lang="es-ES" sz="800" dirty="0" smtClean="0"/>
          </a:p>
          <a:p>
            <a:pPr marL="0" indent="0">
              <a:buNone/>
            </a:pPr>
            <a:r>
              <a:rPr lang="es-ES" sz="1600" dirty="0" smtClean="0"/>
              <a:t>Conjugar un verbo es enunciar ordenadamente las formas que presenta para cada modo, tiempo, número y persona y sus formas no personales. </a:t>
            </a:r>
          </a:p>
          <a:p>
            <a:pPr marL="0" indent="0">
              <a:buNone/>
            </a:pPr>
            <a:r>
              <a:rPr lang="es-ES" sz="1600" dirty="0" smtClean="0"/>
              <a:t>Según cómo se conjugan, los verbos pueden ser regulares o irregulares.</a:t>
            </a:r>
          </a:p>
          <a:p>
            <a:endParaRPr lang="es-ES" sz="1600" dirty="0" smtClean="0"/>
          </a:p>
          <a:p>
            <a:pPr marL="0" indent="0">
              <a:buNone/>
            </a:pPr>
            <a:r>
              <a:rPr lang="es-ES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verbos regulares </a:t>
            </a:r>
            <a:r>
              <a:rPr lang="es-ES" sz="1600" dirty="0" smtClean="0"/>
              <a:t>cumplen las siguientes características:</a:t>
            </a:r>
          </a:p>
          <a:p>
            <a:pPr marL="0" indent="0">
              <a:buNone/>
            </a:pPr>
            <a:endParaRPr lang="es-ES" sz="400" dirty="0" smtClean="0"/>
          </a:p>
          <a:p>
            <a:r>
              <a:rPr lang="es-ES" sz="1600" dirty="0" smtClean="0"/>
              <a:t>Todas las formas de la conjugación </a:t>
            </a:r>
            <a:r>
              <a:rPr lang="es-ES" sz="1600" b="1" dirty="0" smtClean="0"/>
              <a:t>mantienen la raíz del infinitivo</a:t>
            </a:r>
            <a:r>
              <a:rPr lang="es-ES" sz="1600" dirty="0" smtClean="0"/>
              <a:t>: </a:t>
            </a:r>
            <a:r>
              <a:rPr lang="es-ES" sz="1600" dirty="0" smtClean="0">
                <a:solidFill>
                  <a:srgbClr val="0000FF"/>
                </a:solidFill>
              </a:rPr>
              <a:t>creo, creí, creíamos, creeré</a:t>
            </a:r>
            <a:r>
              <a:rPr lang="es-ES" sz="1600" dirty="0" smtClean="0"/>
              <a:t>.</a:t>
            </a:r>
          </a:p>
          <a:p>
            <a:pPr marL="0" indent="0">
              <a:buNone/>
            </a:pPr>
            <a:endParaRPr lang="es-ES" sz="400" dirty="0" smtClean="0"/>
          </a:p>
          <a:p>
            <a:r>
              <a:rPr lang="es-ES" sz="1600" dirty="0" smtClean="0"/>
              <a:t>Tienen las </a:t>
            </a:r>
            <a:r>
              <a:rPr lang="es-ES" sz="1600" b="1" dirty="0" smtClean="0"/>
              <a:t>mismas desinencias</a:t>
            </a:r>
            <a:r>
              <a:rPr lang="es-ES" sz="1600" dirty="0" smtClean="0"/>
              <a:t> que los modelos de la conjugación a la que pertenecen</a:t>
            </a:r>
            <a:r>
              <a:rPr lang="es-ES" sz="1600" dirty="0" smtClean="0">
                <a:solidFill>
                  <a:srgbClr val="0000FF"/>
                </a:solidFill>
              </a:rPr>
              <a:t>: </a:t>
            </a:r>
            <a:endParaRPr lang="es-ES" sz="1600" dirty="0">
              <a:solidFill>
                <a:srgbClr val="0000FF"/>
              </a:solidFill>
            </a:endParaRPr>
          </a:p>
          <a:p>
            <a:endParaRPr lang="es-ES" sz="1600" u="sng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s-ES" sz="1000" dirty="0" smtClean="0"/>
          </a:p>
          <a:p>
            <a:pPr marL="0" indent="0">
              <a:buNone/>
            </a:pPr>
            <a:endParaRPr lang="es-ES" sz="1000" dirty="0" smtClean="0"/>
          </a:p>
          <a:p>
            <a:pPr marL="0" indent="0">
              <a:buNone/>
            </a:pPr>
            <a:endParaRPr lang="es-ES" sz="1000" dirty="0"/>
          </a:p>
          <a:p>
            <a:pPr marL="0" indent="0">
              <a:buNone/>
            </a:pPr>
            <a:endParaRPr lang="es-ES" sz="1000" dirty="0" smtClean="0"/>
          </a:p>
          <a:p>
            <a:pPr marL="0" indent="0">
              <a:buNone/>
            </a:pPr>
            <a:endParaRPr lang="es-ES" sz="1000" dirty="0"/>
          </a:p>
          <a:p>
            <a:pPr marL="0" indent="0">
              <a:buNone/>
            </a:pPr>
            <a:endParaRPr lang="es-ES" sz="1000" dirty="0"/>
          </a:p>
          <a:p>
            <a:endParaRPr lang="es-ES" sz="1000" dirty="0" smtClean="0"/>
          </a:p>
          <a:p>
            <a:endParaRPr lang="es-ES" sz="1000" dirty="0" smtClean="0"/>
          </a:p>
          <a:p>
            <a:pPr marL="0" indent="0">
              <a:buNone/>
            </a:pPr>
            <a:r>
              <a:rPr lang="es-ES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verbos irregulares </a:t>
            </a:r>
            <a:r>
              <a:rPr lang="es-ES" sz="1600" dirty="0" smtClean="0"/>
              <a:t>presentan alguno de los siguientes cambios:</a:t>
            </a:r>
          </a:p>
          <a:p>
            <a:pPr marL="0" indent="0">
              <a:buNone/>
            </a:pPr>
            <a:endParaRPr lang="es-ES" sz="400" dirty="0" smtClean="0"/>
          </a:p>
          <a:p>
            <a:r>
              <a:rPr lang="es-ES" sz="1600" b="1" dirty="0" smtClean="0"/>
              <a:t>Distinta raíz</a:t>
            </a:r>
            <a:r>
              <a:rPr lang="es-ES" sz="1600" dirty="0" smtClean="0"/>
              <a:t>: </a:t>
            </a:r>
            <a:r>
              <a:rPr lang="es-ES" sz="1600" dirty="0" smtClean="0">
                <a:solidFill>
                  <a:srgbClr val="3366FF"/>
                </a:solidFill>
              </a:rPr>
              <a:t>cont</a:t>
            </a:r>
            <a:r>
              <a:rPr lang="es-ES" sz="1600" dirty="0" smtClean="0"/>
              <a:t>ar, cuenta </a:t>
            </a:r>
          </a:p>
          <a:p>
            <a:r>
              <a:rPr lang="es-ES" sz="1600" b="1" dirty="0" smtClean="0"/>
              <a:t>Distintas desinencias: </a:t>
            </a:r>
            <a:r>
              <a:rPr lang="es-ES" sz="1600" dirty="0" smtClean="0"/>
              <a:t>andar, and</a:t>
            </a:r>
            <a:r>
              <a:rPr lang="es-ES" sz="1600" dirty="0" smtClean="0">
                <a:solidFill>
                  <a:srgbClr val="3366FF"/>
                </a:solidFill>
              </a:rPr>
              <a:t>uve </a:t>
            </a:r>
          </a:p>
          <a:p>
            <a:r>
              <a:rPr lang="es-ES" sz="1600" b="1" dirty="0" smtClean="0"/>
              <a:t>Distinta raíz y distintas desinencias</a:t>
            </a:r>
            <a:r>
              <a:rPr lang="es-ES" sz="1600" dirty="0" smtClean="0"/>
              <a:t>: caber, </a:t>
            </a:r>
            <a:r>
              <a:rPr lang="es-ES" sz="1600" dirty="0" smtClean="0">
                <a:solidFill>
                  <a:srgbClr val="3366FF"/>
                </a:solidFill>
              </a:rPr>
              <a:t>cupo</a:t>
            </a:r>
          </a:p>
          <a:p>
            <a:pPr marL="0" indent="0">
              <a:buNone/>
            </a:pPr>
            <a:endParaRPr lang="es-ES" sz="1600" dirty="0" smtClean="0"/>
          </a:p>
          <a:p>
            <a:pPr marL="0" indent="0">
              <a:buNone/>
            </a:pPr>
            <a:r>
              <a:rPr lang="es-ES" sz="1600" dirty="0" smtClean="0"/>
              <a:t>Para saber si un verbo es regular o irregular, hay que fijarse en si mantiene la raíz o las desinencias del modelo de conjugación en estos tiempos verbales de indicativo</a:t>
            </a:r>
            <a:r>
              <a:rPr lang="es-ES" sz="1600" dirty="0" smtClean="0">
                <a:solidFill>
                  <a:srgbClr val="008000"/>
                </a:solidFill>
              </a:rPr>
              <a:t>: presente, pretérito perfecto simple y futuro simple.</a:t>
            </a:r>
            <a:endParaRPr lang="es-ES" sz="1600" dirty="0">
              <a:solidFill>
                <a:srgbClr val="008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70886" y="26231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751684"/>
              </p:ext>
            </p:extLst>
          </p:nvPr>
        </p:nvGraphicFramePr>
        <p:xfrm>
          <a:off x="831228" y="2916950"/>
          <a:ext cx="6096000" cy="121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287358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Presente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Pretérito </a:t>
                      </a:r>
                      <a:r>
                        <a:rPr lang="es-ES" sz="1400" dirty="0" err="1" smtClean="0"/>
                        <a:t>perf</a:t>
                      </a:r>
                      <a:r>
                        <a:rPr lang="es-ES" sz="1400" dirty="0" smtClean="0"/>
                        <a:t> s.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Futuro S</a:t>
                      </a:r>
                      <a:endParaRPr lang="es-ES" sz="1400" dirty="0"/>
                    </a:p>
                  </a:txBody>
                  <a:tcPr/>
                </a:tc>
              </a:tr>
              <a:tr h="287358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CANTAR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Cant</a:t>
                      </a:r>
                      <a:r>
                        <a:rPr lang="es-ES" sz="1400" dirty="0" smtClean="0"/>
                        <a:t>- 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Cant</a:t>
                      </a:r>
                      <a:r>
                        <a:rPr lang="es-ES" sz="1400" dirty="0" smtClean="0"/>
                        <a:t>- é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Cant</a:t>
                      </a:r>
                      <a:r>
                        <a:rPr lang="es-ES" sz="1400" dirty="0" smtClean="0"/>
                        <a:t>- aré</a:t>
                      </a:r>
                      <a:endParaRPr lang="es-ES" sz="1400" dirty="0"/>
                    </a:p>
                  </a:txBody>
                  <a:tcPr/>
                </a:tc>
              </a:tr>
              <a:tr h="287358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COMER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Com</a:t>
                      </a:r>
                      <a:r>
                        <a:rPr lang="es-ES" sz="1400" dirty="0" smtClean="0"/>
                        <a:t>- 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Com</a:t>
                      </a:r>
                      <a:r>
                        <a:rPr lang="es-ES" sz="1400" dirty="0" smtClean="0"/>
                        <a:t>- í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Com</a:t>
                      </a:r>
                      <a:r>
                        <a:rPr lang="es-ES" sz="1400" dirty="0" smtClean="0"/>
                        <a:t>- eré</a:t>
                      </a:r>
                      <a:endParaRPr lang="es-ES" sz="1400" dirty="0"/>
                    </a:p>
                  </a:txBody>
                  <a:tcPr/>
                </a:tc>
              </a:tr>
              <a:tr h="287358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PARTIR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Part</a:t>
                      </a:r>
                      <a:r>
                        <a:rPr lang="es-ES" sz="1400" dirty="0" smtClean="0"/>
                        <a:t>- 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Part</a:t>
                      </a:r>
                      <a:r>
                        <a:rPr lang="es-ES" sz="1400" dirty="0" smtClean="0"/>
                        <a:t>-</a:t>
                      </a:r>
                      <a:r>
                        <a:rPr lang="es-ES" sz="1400" baseline="0" dirty="0" smtClean="0"/>
                        <a:t> í  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Part</a:t>
                      </a:r>
                      <a:r>
                        <a:rPr lang="es-ES" sz="1400" dirty="0" smtClean="0"/>
                        <a:t>- iré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80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4888" y="588996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verbos defectivos</a:t>
            </a:r>
          </a:p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Algunos verbos no tienen todas las formas de la conjugación. Se llaman verbos </a:t>
            </a:r>
            <a:r>
              <a:rPr lang="es-ES" b="1" dirty="0" smtClean="0"/>
              <a:t>incompletos o defectivos</a:t>
            </a:r>
            <a:r>
              <a:rPr lang="es-ES" dirty="0" smtClean="0"/>
              <a:t>, y son los siguientes:</a:t>
            </a:r>
          </a:p>
          <a:p>
            <a:endParaRPr lang="es-ES" dirty="0" smtClean="0"/>
          </a:p>
          <a:p>
            <a:r>
              <a:rPr lang="es-ES" b="1" dirty="0" smtClean="0">
                <a:solidFill>
                  <a:srgbClr val="800000"/>
                </a:solidFill>
              </a:rPr>
              <a:t>Verbos que indican fenómenos naturales o meteorológicos</a:t>
            </a:r>
            <a:r>
              <a:rPr lang="es-ES" dirty="0" smtClean="0"/>
              <a:t>: solo tienen formas de 3ª persona del singular: </a:t>
            </a:r>
            <a:r>
              <a:rPr lang="es-ES" dirty="0" smtClean="0">
                <a:solidFill>
                  <a:srgbClr val="3366FF"/>
                </a:solidFill>
              </a:rPr>
              <a:t>atardecerá</a:t>
            </a:r>
            <a:r>
              <a:rPr lang="es-ES" dirty="0" smtClean="0"/>
              <a:t>, </a:t>
            </a:r>
            <a:r>
              <a:rPr lang="es-ES" dirty="0" smtClean="0">
                <a:solidFill>
                  <a:srgbClr val="3366FF"/>
                </a:solidFill>
              </a:rPr>
              <a:t>llueve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b="1" dirty="0" smtClean="0">
                <a:solidFill>
                  <a:srgbClr val="800000"/>
                </a:solidFill>
              </a:rPr>
              <a:t>Verbos que se refieren a hechos: </a:t>
            </a:r>
            <a:r>
              <a:rPr lang="es-ES" dirty="0" smtClean="0"/>
              <a:t>se usan solo en las formas de 3ª persona del singular y del plural: </a:t>
            </a:r>
            <a:r>
              <a:rPr lang="es-ES" dirty="0" smtClean="0">
                <a:solidFill>
                  <a:srgbClr val="3366FF"/>
                </a:solidFill>
              </a:rPr>
              <a:t>pasó</a:t>
            </a:r>
            <a:r>
              <a:rPr lang="es-ES" dirty="0" smtClean="0"/>
              <a:t>, </a:t>
            </a:r>
            <a:r>
              <a:rPr lang="es-ES" dirty="0" smtClean="0">
                <a:solidFill>
                  <a:srgbClr val="3366FF"/>
                </a:solidFill>
              </a:rPr>
              <a:t>ocurrirán</a:t>
            </a:r>
            <a:r>
              <a:rPr lang="es-ES" dirty="0" smtClean="0"/>
              <a:t>, </a:t>
            </a:r>
            <a:r>
              <a:rPr lang="es-ES" dirty="0" smtClean="0">
                <a:solidFill>
                  <a:srgbClr val="3366FF"/>
                </a:solidFill>
              </a:rPr>
              <a:t>sucede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b="1" dirty="0" smtClean="0">
                <a:solidFill>
                  <a:srgbClr val="800000"/>
                </a:solidFill>
              </a:rPr>
              <a:t>Haber</a:t>
            </a:r>
            <a:r>
              <a:rPr lang="es-ES" dirty="0" smtClean="0"/>
              <a:t>: si no es parte de una forma verbal compuesta, solo se conjuga en la 3ª persona del singular: </a:t>
            </a:r>
            <a:r>
              <a:rPr lang="es-ES" dirty="0" smtClean="0">
                <a:solidFill>
                  <a:srgbClr val="3366FF"/>
                </a:solidFill>
              </a:rPr>
              <a:t>hay</a:t>
            </a:r>
            <a:r>
              <a:rPr lang="es-ES" dirty="0" smtClean="0"/>
              <a:t>, </a:t>
            </a:r>
            <a:r>
              <a:rPr lang="es-ES" dirty="0" smtClean="0">
                <a:solidFill>
                  <a:srgbClr val="3366FF"/>
                </a:solidFill>
              </a:rPr>
              <a:t>habría</a:t>
            </a:r>
            <a:r>
              <a:rPr lang="es-ES" dirty="0" smtClean="0"/>
              <a:t>, </a:t>
            </a:r>
            <a:r>
              <a:rPr lang="es-ES" dirty="0" smtClean="0">
                <a:solidFill>
                  <a:srgbClr val="3366FF"/>
                </a:solidFill>
              </a:rPr>
              <a:t>habrá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b="1" dirty="0" smtClean="0">
                <a:solidFill>
                  <a:srgbClr val="800000"/>
                </a:solidFill>
              </a:rPr>
              <a:t>Soler</a:t>
            </a:r>
            <a:r>
              <a:rPr lang="es-ES" dirty="0" smtClean="0"/>
              <a:t>: solo se conjuga en presente y pretérito imperfecto de indicativo y de subjuntivo:  </a:t>
            </a:r>
            <a:r>
              <a:rPr lang="es-ES" strike="sngStrike" dirty="0" err="1" smtClean="0">
                <a:solidFill>
                  <a:srgbClr val="3366FF"/>
                </a:solidFill>
              </a:rPr>
              <a:t>soleré</a:t>
            </a:r>
            <a:r>
              <a:rPr lang="es-ES" strike="sngStrike" dirty="0" smtClean="0">
                <a:solidFill>
                  <a:srgbClr val="3366FF"/>
                </a:solidFill>
              </a:rPr>
              <a:t> </a:t>
            </a:r>
            <a:r>
              <a:rPr lang="es-ES" strike="sngStrike" dirty="0" smtClean="0"/>
              <a:t>, </a:t>
            </a:r>
            <a:r>
              <a:rPr lang="es-ES" strike="sngStrike" dirty="0" smtClean="0">
                <a:solidFill>
                  <a:srgbClr val="3366FF"/>
                </a:solidFill>
              </a:rPr>
              <a:t>solería</a:t>
            </a:r>
          </a:p>
          <a:p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1829839" y="4930293"/>
            <a:ext cx="1828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suelo, suele, solía</a:t>
            </a:r>
          </a:p>
        </p:txBody>
      </p:sp>
    </p:spTree>
    <p:extLst>
      <p:ext uri="{BB962C8B-B14F-4D97-AF65-F5344CB8AC3E}">
        <p14:creationId xmlns:p14="http://schemas.microsoft.com/office/powerpoint/2010/main" val="3456913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16-01-16 a las 18.34.11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3" b="5483"/>
          <a:stretch>
            <a:fillRect/>
          </a:stretch>
        </p:blipFill>
        <p:spPr>
          <a:xfrm>
            <a:off x="726612" y="793587"/>
            <a:ext cx="2352391" cy="1293725"/>
          </a:xfrm>
        </p:spPr>
      </p:pic>
      <p:pic>
        <p:nvPicPr>
          <p:cNvPr id="5" name="Imagen 4" descr="Captura de pantalla 2016-01-16 a las 18.34.53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40" y="793587"/>
            <a:ext cx="2065498" cy="1305458"/>
          </a:xfrm>
          <a:prstGeom prst="rect">
            <a:avLst/>
          </a:prstGeom>
        </p:spPr>
      </p:pic>
      <p:pic>
        <p:nvPicPr>
          <p:cNvPr id="6" name="Imagen 5" descr="Captura de pantalla 2016-01-16 a las 18.37.06.p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52" y="3668718"/>
            <a:ext cx="2211270" cy="142798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749850" y="3299386"/>
            <a:ext cx="212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Verbos auxiliares</a:t>
            </a:r>
            <a:r>
              <a:rPr lang="is-I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Imagen 7" descr="Captura de pantalla 2016-01-16 a las 18.38.11.png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80" y="3668718"/>
            <a:ext cx="2223177" cy="1427980"/>
          </a:xfrm>
          <a:prstGeom prst="rect">
            <a:avLst/>
          </a:prstGeom>
        </p:spPr>
      </p:pic>
      <p:pic>
        <p:nvPicPr>
          <p:cNvPr id="9" name="Imagen 8" descr="Captura de pantalla 2016-01-16 a las 18.39.49.png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59" y="762929"/>
            <a:ext cx="2082131" cy="133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09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7723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verbos auxiliares</a:t>
            </a:r>
          </a:p>
          <a:p>
            <a:endParaRPr lang="es-ES" sz="1800" dirty="0" smtClean="0"/>
          </a:p>
          <a:p>
            <a:pPr marL="0" indent="0">
              <a:buNone/>
            </a:pPr>
            <a:r>
              <a:rPr lang="es-ES" sz="1800" dirty="0" smtClean="0"/>
              <a:t>Los verbos auxiliares se combinan con el participio de los verbos para formar los tiempos compuestos de la conjugación y la voz pasiva:</a:t>
            </a:r>
          </a:p>
          <a:p>
            <a:endParaRPr lang="es-ES" sz="1800" dirty="0" smtClean="0"/>
          </a:p>
          <a:p>
            <a:r>
              <a:rPr lang="es-ES" sz="1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Tiempos compuestos</a:t>
            </a:r>
            <a:r>
              <a:rPr lang="es-ES" sz="1800" dirty="0" smtClean="0"/>
              <a:t>: verbo auxiliar </a:t>
            </a:r>
            <a:r>
              <a:rPr lang="es-ES" sz="1800" b="1" dirty="0" smtClean="0"/>
              <a:t>haber </a:t>
            </a:r>
            <a:r>
              <a:rPr lang="es-ES" sz="1800" dirty="0" smtClean="0"/>
              <a:t>+ </a:t>
            </a:r>
            <a:r>
              <a:rPr lang="es-ES" sz="1800" u="sng" dirty="0" smtClean="0"/>
              <a:t>participio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3366FF"/>
                </a:solidFill>
              </a:rPr>
              <a:t>	</a:t>
            </a:r>
            <a:r>
              <a:rPr lang="es-ES" sz="1800" dirty="0" err="1" smtClean="0">
                <a:solidFill>
                  <a:srgbClr val="3366FF"/>
                </a:solidFill>
              </a:rPr>
              <a:t>ej</a:t>
            </a:r>
            <a:r>
              <a:rPr lang="es-ES" sz="1800" dirty="0" smtClean="0">
                <a:solidFill>
                  <a:srgbClr val="3366FF"/>
                </a:solidFill>
              </a:rPr>
              <a:t>: hemos llegado, había visto.</a:t>
            </a:r>
          </a:p>
          <a:p>
            <a:endParaRPr lang="es-ES" sz="1800" dirty="0" smtClean="0"/>
          </a:p>
          <a:p>
            <a:r>
              <a:rPr lang="es-ES" sz="1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Voz pasiva: </a:t>
            </a:r>
            <a:r>
              <a:rPr lang="es-ES" sz="1800" dirty="0" smtClean="0"/>
              <a:t>verbo auxiliar </a:t>
            </a:r>
            <a:r>
              <a:rPr lang="es-ES" sz="1800" b="1" dirty="0" smtClean="0"/>
              <a:t>ser</a:t>
            </a:r>
            <a:r>
              <a:rPr lang="es-ES" sz="1800" dirty="0" smtClean="0"/>
              <a:t> + </a:t>
            </a:r>
            <a:r>
              <a:rPr lang="es-ES" sz="1800" u="sng" dirty="0" smtClean="0"/>
              <a:t>participio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3366FF"/>
                </a:solidFill>
              </a:rPr>
              <a:t>	</a:t>
            </a:r>
            <a:r>
              <a:rPr lang="es-ES" sz="1800" dirty="0" err="1" smtClean="0">
                <a:solidFill>
                  <a:srgbClr val="3366FF"/>
                </a:solidFill>
              </a:rPr>
              <a:t>ej</a:t>
            </a:r>
            <a:r>
              <a:rPr lang="es-ES" sz="1800" dirty="0" smtClean="0">
                <a:solidFill>
                  <a:srgbClr val="3366FF"/>
                </a:solidFill>
              </a:rPr>
              <a:t>: es construido, fueron lavadas</a:t>
            </a:r>
            <a:r>
              <a:rPr lang="es-ES" sz="1800" dirty="0" smtClean="0"/>
              <a:t>.</a:t>
            </a:r>
          </a:p>
          <a:p>
            <a:endParaRPr lang="es-ES" sz="1800" dirty="0" smtClean="0"/>
          </a:p>
          <a:p>
            <a:r>
              <a:rPr lang="es-ES" sz="1800" dirty="0" smtClean="0"/>
              <a:t>Los verbos auxiliares </a:t>
            </a:r>
            <a:r>
              <a:rPr lang="es-ES" sz="1800" b="1" i="1" dirty="0" smtClean="0"/>
              <a:t>haber</a:t>
            </a:r>
            <a:r>
              <a:rPr lang="es-ES" sz="1800" dirty="0" smtClean="0"/>
              <a:t> y </a:t>
            </a:r>
            <a:r>
              <a:rPr lang="es-ES" sz="1800" b="1" i="1" dirty="0" smtClean="0"/>
              <a:t>ser</a:t>
            </a:r>
            <a:r>
              <a:rPr lang="es-ES" sz="1800" dirty="0" smtClean="0"/>
              <a:t> aportan la información de número, persona y tiempo a las formas verbales a las que pertenecen.</a:t>
            </a: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85721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48323"/>
            <a:ext cx="8229600" cy="4525963"/>
          </a:xfrm>
        </p:spPr>
        <p:txBody>
          <a:bodyPr>
            <a:normAutofit/>
          </a:bodyPr>
          <a:lstStyle/>
          <a:p>
            <a:r>
              <a:rPr lang="es-ES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Voz pasiva: </a:t>
            </a:r>
            <a:r>
              <a:rPr lang="es-ES" sz="2000" dirty="0"/>
              <a:t>verbo auxiliar </a:t>
            </a:r>
            <a:r>
              <a:rPr lang="es-ES" sz="2000" b="1" dirty="0"/>
              <a:t>ser</a:t>
            </a:r>
            <a:r>
              <a:rPr lang="es-ES" sz="2000" dirty="0"/>
              <a:t> + </a:t>
            </a:r>
            <a:r>
              <a:rPr lang="es-ES" sz="2000" u="sng" dirty="0"/>
              <a:t>participio</a:t>
            </a:r>
            <a:r>
              <a:rPr lang="es-ES" sz="2000" dirty="0" smtClean="0"/>
              <a:t>.</a:t>
            </a:r>
          </a:p>
          <a:p>
            <a:pPr marL="0" indent="0">
              <a:buNone/>
            </a:pPr>
            <a:endParaRPr lang="es-ES" sz="2000" dirty="0" smtClean="0"/>
          </a:p>
          <a:p>
            <a:pPr lvl="1"/>
            <a:r>
              <a:rPr lang="es-ES" sz="1600" b="1" dirty="0" smtClean="0"/>
              <a:t>Voz activa</a:t>
            </a:r>
            <a:r>
              <a:rPr lang="es-ES" sz="1600" dirty="0" smtClean="0"/>
              <a:t>: el sujeto realiza la acción del verbo.  </a:t>
            </a:r>
          </a:p>
          <a:p>
            <a:pPr marL="457200" lvl="1" indent="0">
              <a:buNone/>
            </a:pPr>
            <a:r>
              <a:rPr lang="es-ES" sz="1600" i="1" dirty="0"/>
              <a:t>	</a:t>
            </a:r>
            <a:r>
              <a:rPr lang="es-ES" sz="1600" i="1" dirty="0" smtClean="0"/>
              <a:t>Por ejemplo: </a:t>
            </a:r>
            <a:r>
              <a:rPr lang="es-ES" sz="1600" i="1" dirty="0" err="1" smtClean="0">
                <a:solidFill>
                  <a:srgbClr val="3366FF"/>
                </a:solidFill>
              </a:rPr>
              <a:t>Juán</a:t>
            </a:r>
            <a:r>
              <a:rPr lang="es-ES" sz="1600" i="1" dirty="0" smtClean="0">
                <a:solidFill>
                  <a:srgbClr val="3366FF"/>
                </a:solidFill>
              </a:rPr>
              <a:t> plantó un árbol</a:t>
            </a:r>
            <a:r>
              <a:rPr lang="es-ES" sz="1600" dirty="0" smtClean="0"/>
              <a:t>.</a:t>
            </a:r>
          </a:p>
          <a:p>
            <a:pPr lvl="1"/>
            <a:endParaRPr lang="es-ES" sz="1600" dirty="0" smtClean="0"/>
          </a:p>
          <a:p>
            <a:pPr lvl="1"/>
            <a:r>
              <a:rPr lang="es-ES" sz="1600" b="1" dirty="0" smtClean="0"/>
              <a:t>Voz pasiva</a:t>
            </a:r>
            <a:r>
              <a:rPr lang="es-ES" sz="1600" dirty="0" smtClean="0"/>
              <a:t>: el sujeto no realiza la acción del verbo, sino que la recibe. </a:t>
            </a:r>
          </a:p>
          <a:p>
            <a:pPr marL="457200" lvl="1" indent="0">
              <a:buNone/>
            </a:pPr>
            <a:r>
              <a:rPr lang="es-ES" sz="1600" i="1" dirty="0"/>
              <a:t>	</a:t>
            </a:r>
            <a:r>
              <a:rPr lang="es-ES" sz="1600" i="1" dirty="0" smtClean="0"/>
              <a:t>Por ejemplo: </a:t>
            </a:r>
            <a:r>
              <a:rPr lang="es-ES" sz="1600" i="1" dirty="0" smtClean="0">
                <a:solidFill>
                  <a:srgbClr val="3366FF"/>
                </a:solidFill>
              </a:rPr>
              <a:t>El árbol fue plantado por Juan</a:t>
            </a:r>
            <a:r>
              <a:rPr lang="es-ES" sz="1600" dirty="0" smtClean="0"/>
              <a:t>.</a:t>
            </a:r>
            <a:endParaRPr lang="es-ES" sz="1600" dirty="0"/>
          </a:p>
          <a:p>
            <a:endParaRPr lang="es-ES" sz="2000" dirty="0" smtClean="0"/>
          </a:p>
          <a:p>
            <a:endParaRPr lang="es-ES" sz="2000" dirty="0"/>
          </a:p>
        </p:txBody>
      </p:sp>
      <p:pic>
        <p:nvPicPr>
          <p:cNvPr id="4" name="Imagen 3" descr="la-voz-pasi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12" y="2886228"/>
            <a:ext cx="3458954" cy="27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16-01-16 a las 18.17.13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4" b="11194"/>
          <a:stretch>
            <a:fillRect/>
          </a:stretch>
        </p:blipFill>
        <p:spPr>
          <a:xfrm>
            <a:off x="611150" y="3767659"/>
            <a:ext cx="2299199" cy="1302167"/>
          </a:xfrm>
        </p:spPr>
      </p:pic>
      <p:pic>
        <p:nvPicPr>
          <p:cNvPr id="5" name="Imagen 4" descr="Captura de pantalla 2016-01-16 a las 18.18.32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511" y="3767659"/>
            <a:ext cx="2052137" cy="1302167"/>
          </a:xfrm>
          <a:prstGeom prst="rect">
            <a:avLst/>
          </a:prstGeom>
        </p:spPr>
      </p:pic>
      <p:pic>
        <p:nvPicPr>
          <p:cNvPr id="6" name="Imagen 5" descr="Captura de pantalla 2016-01-16 a las 18.20.33.p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39" y="3766190"/>
            <a:ext cx="2168504" cy="1303636"/>
          </a:xfrm>
          <a:prstGeom prst="rect">
            <a:avLst/>
          </a:prstGeom>
        </p:spPr>
      </p:pic>
      <p:pic>
        <p:nvPicPr>
          <p:cNvPr id="7" name="Imagen 6" descr="Captura de pantalla 2016-01-16 a las 18.27.07.png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33" y="461795"/>
            <a:ext cx="3631356" cy="19328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208648" y="885044"/>
            <a:ext cx="315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/>
              <a:t>Interesante video que explica como pasar de voz activa a voz pasiva.</a:t>
            </a:r>
            <a:endParaRPr lang="es-ES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206619" y="3162023"/>
            <a:ext cx="4169485" cy="37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 practicar un poco</a:t>
            </a:r>
            <a:r>
              <a:rPr lang="is-I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1632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723</Words>
  <Application>Microsoft Macintosh PowerPoint</Application>
  <PresentationFormat>Presentación en pantalla (4:3)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TEMA 5</vt:lpstr>
      <vt:lpstr>1. SINÓNIMOS Y ANTÓNIMOS</vt:lpstr>
      <vt:lpstr>2. TIPOS DE VERBOS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LA  TILDE EN INTERROGATIVOS Y EXCLAMATIVOS</vt:lpstr>
      <vt:lpstr>4. LA ESTROFA Y LA RIMA</vt:lpstr>
      <vt:lpstr>Presentación de PowerPoint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5</dc:title>
  <dc:creator>Deli Fernandez Jara</dc:creator>
  <cp:lastModifiedBy>Deli Fernandez Jara</cp:lastModifiedBy>
  <cp:revision>18</cp:revision>
  <dcterms:created xsi:type="dcterms:W3CDTF">2016-01-16T11:21:07Z</dcterms:created>
  <dcterms:modified xsi:type="dcterms:W3CDTF">2016-01-18T08:03:27Z</dcterms:modified>
</cp:coreProperties>
</file>